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Lst>
  <p:notesMasterIdLst>
    <p:notesMasterId r:id="rId19"/>
  </p:notesMasterIdLst>
  <p:sldIdLst>
    <p:sldId id="256" r:id="rId5"/>
    <p:sldId id="262" r:id="rId6"/>
    <p:sldId id="264" r:id="rId7"/>
    <p:sldId id="270" r:id="rId8"/>
    <p:sldId id="268" r:id="rId9"/>
    <p:sldId id="269" r:id="rId10"/>
    <p:sldId id="266" r:id="rId11"/>
    <p:sldId id="267" r:id="rId12"/>
    <p:sldId id="263" r:id="rId13"/>
    <p:sldId id="388" r:id="rId14"/>
    <p:sldId id="265" r:id="rId15"/>
    <p:sldId id="389" r:id="rId16"/>
    <p:sldId id="272" r:id="rId17"/>
    <p:sldId id="261" r:id="rId18"/>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B297"/>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52" autoAdjust="0"/>
    <p:restoredTop sz="68516" autoAdjust="0"/>
  </p:normalViewPr>
  <p:slideViewPr>
    <p:cSldViewPr snapToGrid="0">
      <p:cViewPr varScale="1">
        <p:scale>
          <a:sx n="52" d="100"/>
          <a:sy n="52" d="100"/>
        </p:scale>
        <p:origin x="504"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youtube.com/watch?v=gW3hkgrh3w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Explique que esta sessão é dedicada ao debate e à exploração da compreensão do grupo sobre a coordenação e as estruturas de coordenação. Pergunte se há participantes com experiência específica como coordenadores, coordenadores de </a:t>
            </a:r>
            <a:r>
              <a:rPr lang="pt-PT" sz="1400" i="1" dirty="0"/>
              <a:t>clusters </a:t>
            </a:r>
            <a:r>
              <a:rPr lang="pt-PT" sz="1400" i="0" dirty="0"/>
              <a:t>(grupos), </a:t>
            </a:r>
            <a:r>
              <a:rPr lang="pt-PT" sz="1400" dirty="0"/>
              <a:t>coordenadores </a:t>
            </a:r>
            <a:r>
              <a:rPr lang="pt-PT" sz="1400" i="1" dirty="0" err="1"/>
              <a:t>inter-clusters</a:t>
            </a:r>
            <a:r>
              <a:rPr lang="pt-PT" sz="1400" i="1" dirty="0"/>
              <a:t> </a:t>
            </a:r>
            <a:r>
              <a:rPr lang="pt-PT" sz="1400" i="0" dirty="0"/>
              <a:t>(</a:t>
            </a:r>
            <a:r>
              <a:rPr lang="pt-PT" sz="1400" i="0" dirty="0" err="1"/>
              <a:t>intergrupos</a:t>
            </a:r>
            <a:r>
              <a:rPr lang="pt-PT" sz="1400" i="0" dirty="0"/>
              <a:t>) ou </a:t>
            </a:r>
            <a:r>
              <a:rPr lang="pt-PT" sz="1400" dirty="0"/>
              <a:t>outra função dedicada à coordenação da resposta humanitária. Em caso afirmativo, peça-lhes que providenciem uma breve explicação sobre os seus antecedentes e experiência neste domínio.</a:t>
            </a:r>
            <a:endParaRPr lang="en-US" sz="1400" dirty="0"/>
          </a:p>
        </p:txBody>
      </p:sp>
    </p:spTree>
    <p:extLst>
      <p:ext uri="{BB962C8B-B14F-4D97-AF65-F5344CB8AC3E}">
        <p14:creationId xmlns:p14="http://schemas.microsoft.com/office/powerpoint/2010/main" val="22706584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defTabSz="457200" eaLnBrk="1" fontAlgn="auto" latinLnBrk="0" hangingPunct="1">
              <a:lnSpc>
                <a:spcPct val="117999"/>
              </a:lnSpc>
              <a:spcBef>
                <a:spcPts val="0"/>
              </a:spcBef>
              <a:spcAft>
                <a:spcPts val="0"/>
              </a:spcAft>
              <a:buClrTx/>
              <a:buSzTx/>
              <a:buFontTx/>
              <a:buNone/>
              <a:tabLst/>
              <a:defRPr/>
            </a:pPr>
            <a:r>
              <a:rPr lang="pt-PT" sz="1400" noProof="0" dirty="0"/>
              <a:t>Este é o Modelo de Coordenação de Refugiados da ACNUR para emergências relativas a refugiados a partir de 2018. (Importa referir que está sujeito a revisão e, como se observa no diapositivo, está aberto à adaptação local de uma forma mais flexível do que a Abordagem de </a:t>
            </a:r>
            <a:r>
              <a:rPr lang="pt-PT" sz="1400" i="1" noProof="0" dirty="0"/>
              <a:t>Cluster</a:t>
            </a:r>
            <a:r>
              <a:rPr lang="pt-PT" sz="1400" noProof="0" dirty="0"/>
              <a:t> do IASC apresentada no diapositivo anterior.</a:t>
            </a:r>
          </a:p>
          <a:p>
            <a:endParaRPr lang="pt-PT" sz="1400" noProof="0" dirty="0"/>
          </a:p>
          <a:p>
            <a:r>
              <a:rPr lang="pt-PT" sz="1400" noProof="0" dirty="0"/>
              <a:t>Ao explicar o modelo, pode também fornecer as seguintes informações de base:</a:t>
            </a:r>
          </a:p>
          <a:p>
            <a:endParaRPr lang="pt-PT" sz="1400" noProof="0" dirty="0"/>
          </a:p>
          <a:p>
            <a:pPr marL="0" indent="0" algn="just">
              <a:buNone/>
            </a:pPr>
            <a:r>
              <a:rPr lang="pt-PT" sz="1400" b="1" noProof="0" dirty="0"/>
              <a:t>Em 1950, a Assembleia Geral da ONU mandatou o Alto Comissariado para Refugiados para:</a:t>
            </a:r>
          </a:p>
          <a:p>
            <a:pPr marL="180975" indent="-180975" algn="just">
              <a:buClr>
                <a:schemeClr val="bg2"/>
              </a:buClr>
              <a:buFont typeface="+mj-lt"/>
              <a:buAutoNum type="arabicPeriod"/>
            </a:pPr>
            <a:r>
              <a:rPr lang="pt-PT" sz="1400" noProof="0" dirty="0"/>
              <a:t>“Atuar sob a </a:t>
            </a:r>
            <a:r>
              <a:rPr lang="pt-PT" sz="1400" b="1" noProof="0" dirty="0"/>
              <a:t>autoridade da Assembleia Geral</a:t>
            </a:r>
            <a:r>
              <a:rPr lang="pt-PT" sz="1400" noProof="0" dirty="0"/>
              <a:t>, a fim de proporcionar proteção internacional e de encontrar soluções para o ‘</a:t>
            </a:r>
            <a:r>
              <a:rPr lang="pt-PT" sz="1400" b="1" noProof="0" dirty="0"/>
              <a:t>problema dos refugiados</a:t>
            </a:r>
            <a:r>
              <a:rPr lang="pt-PT" sz="1400" noProof="0" dirty="0"/>
              <a:t>’”.</a:t>
            </a:r>
            <a:endParaRPr lang="pt-PT" sz="1400" b="0" noProof="0" dirty="0"/>
          </a:p>
          <a:p>
            <a:pPr marL="180975" indent="-180975" algn="just">
              <a:buClr>
                <a:schemeClr val="bg2"/>
              </a:buClr>
              <a:buFont typeface="+mj-lt"/>
              <a:buAutoNum type="arabicPeriod"/>
              <a:tabLst>
                <a:tab pos="265113" algn="l"/>
              </a:tabLst>
            </a:pPr>
            <a:endParaRPr lang="pt-PT" sz="1400" noProof="0" dirty="0"/>
          </a:p>
          <a:p>
            <a:pPr marL="180975" indent="-180975" algn="just">
              <a:buClr>
                <a:schemeClr val="bg2"/>
              </a:buClr>
              <a:buFont typeface="+mj-lt"/>
              <a:buAutoNum type="arabicPeriod"/>
            </a:pPr>
            <a:r>
              <a:rPr lang="pt-PT" sz="1400" noProof="0" dirty="0"/>
              <a:t>“Deter um estatuto especial no seio da ONU... </a:t>
            </a:r>
            <a:r>
              <a:rPr lang="pt-PT" sz="1400" noProof="0" dirty="0" err="1"/>
              <a:t>possuir[indo</a:t>
            </a:r>
            <a:r>
              <a:rPr lang="pt-PT" sz="1400" noProof="0" dirty="0"/>
              <a:t>] o grau de </a:t>
            </a:r>
            <a:r>
              <a:rPr lang="pt-PT" sz="1400" b="1" noProof="0" dirty="0"/>
              <a:t>independência</a:t>
            </a:r>
            <a:r>
              <a:rPr lang="pt-PT" sz="1400" noProof="0" dirty="0"/>
              <a:t> e o prestígio que se afigurem necessários para o desempenho efetivo das suas funções”.</a:t>
            </a:r>
          </a:p>
          <a:p>
            <a:pPr marL="0" indent="0" algn="just">
              <a:buClr>
                <a:schemeClr val="bg2"/>
              </a:buClr>
              <a:buFont typeface="+mj-lt"/>
              <a:buNone/>
            </a:pPr>
            <a:endParaRPr lang="pt-PT" sz="1400" noProof="0" dirty="0"/>
          </a:p>
          <a:p>
            <a:pPr marL="0" indent="0" algn="just">
              <a:buClr>
                <a:schemeClr val="bg2"/>
              </a:buClr>
              <a:buFont typeface="+mj-lt"/>
              <a:buNone/>
            </a:pPr>
            <a:r>
              <a:rPr lang="pt-PT" sz="1400" b="0" noProof="0" dirty="0"/>
              <a:t>3. “</a:t>
            </a:r>
            <a:r>
              <a:rPr lang="pt-PT" sz="1400" b="1" noProof="0" dirty="0"/>
              <a:t>Apelar à cooperação das várias agências especializadas</a:t>
            </a:r>
            <a:r>
              <a:rPr lang="pt-PT" sz="1400" b="0" noProof="0" dirty="0"/>
              <a:t> e facilitar a </a:t>
            </a:r>
            <a:r>
              <a:rPr lang="pt-PT" sz="1400" b="1" noProof="0" dirty="0"/>
              <a:t>coordenação dos esforços das organizações privadas</a:t>
            </a:r>
            <a:r>
              <a:rPr lang="pt-PT" sz="1400" b="0" noProof="0" dirty="0"/>
              <a:t> empenhadas no bem-estar dos refugiados”.</a:t>
            </a:r>
            <a:endParaRPr lang="pt-PT" sz="1400" noProof="0" dirty="0"/>
          </a:p>
          <a:p>
            <a:pPr marL="180975" indent="-180975" algn="just">
              <a:buClr>
                <a:schemeClr val="bg2"/>
              </a:buClr>
              <a:buFont typeface="+mj-lt"/>
              <a:buAutoNum type="arabicPeriod"/>
            </a:pPr>
            <a:endParaRPr lang="pt-PT" sz="1400" noProof="0" dirty="0"/>
          </a:p>
          <a:p>
            <a:pPr marL="0" indent="0" algn="just">
              <a:buClr>
                <a:schemeClr val="bg2"/>
              </a:buClr>
              <a:buFont typeface="+mj-lt"/>
              <a:buNone/>
            </a:pPr>
            <a:r>
              <a:rPr lang="pt-PT" sz="1400" b="0" noProof="0" dirty="0"/>
              <a:t>4. “</a:t>
            </a:r>
            <a:r>
              <a:rPr lang="pt-PT" sz="1400" b="1" noProof="0" dirty="0"/>
              <a:t>Administrar quaisquer fundos, públicos ou privados</a:t>
            </a:r>
            <a:r>
              <a:rPr lang="pt-PT" sz="1400" b="0" noProof="0" dirty="0"/>
              <a:t>, que receba, para fins de assistência aos refugiados e </a:t>
            </a:r>
            <a:r>
              <a:rPr lang="pt-PT" sz="1400" b="1" noProof="0" dirty="0"/>
              <a:t>distribuí-los</a:t>
            </a:r>
            <a:r>
              <a:rPr lang="pt-PT" sz="1400" b="0" noProof="0" dirty="0"/>
              <a:t> pelos organismos privados e, se for caso disso, públicos...“</a:t>
            </a:r>
          </a:p>
          <a:p>
            <a:pPr marL="0" indent="0" algn="just">
              <a:buClr>
                <a:schemeClr val="bg2"/>
              </a:buClr>
              <a:buFont typeface="+mj-lt"/>
              <a:buNone/>
            </a:pPr>
            <a:endParaRPr lang="pt-PT" sz="1400" noProof="0" dirty="0"/>
          </a:p>
          <a:p>
            <a:pPr marL="0" indent="0" algn="just">
              <a:buClr>
                <a:schemeClr val="bg2"/>
              </a:buClr>
              <a:buFont typeface="+mj-lt"/>
              <a:buNone/>
            </a:pPr>
            <a:r>
              <a:rPr lang="pt-PT" sz="1400" noProof="0" dirty="0"/>
              <a:t>Nota: </a:t>
            </a:r>
            <a:r>
              <a:rPr lang="pt-PT" sz="1400" noProof="0" dirty="0" err="1"/>
              <a:t>CFI</a:t>
            </a:r>
            <a:r>
              <a:rPr lang="pt-PT" sz="1400" noProof="0" dirty="0"/>
              <a:t> = Bens essenciais de emergência (do inglês </a:t>
            </a:r>
            <a:r>
              <a:rPr lang="pt-PT" sz="1400" i="1" noProof="0" dirty="0"/>
              <a:t>Core </a:t>
            </a:r>
            <a:r>
              <a:rPr lang="pt-PT" sz="1400" i="1" noProof="0" dirty="0" err="1"/>
              <a:t>Relief</a:t>
            </a:r>
            <a:r>
              <a:rPr lang="pt-PT" sz="1400" i="1" noProof="0" dirty="0"/>
              <a:t> </a:t>
            </a:r>
            <a:r>
              <a:rPr lang="pt-PT" sz="1400" i="1" noProof="0" dirty="0" err="1"/>
              <a:t>Items</a:t>
            </a:r>
            <a:r>
              <a:rPr lang="pt-PT" sz="1400" i="0" noProof="0" dirty="0"/>
              <a:t>)</a:t>
            </a:r>
            <a:endParaRPr lang="pt-PT" sz="1400" i="1" noProof="0" dirty="0"/>
          </a:p>
        </p:txBody>
      </p:sp>
    </p:spTree>
    <p:extLst>
      <p:ext uri="{BB962C8B-B14F-4D97-AF65-F5344CB8AC3E}">
        <p14:creationId xmlns:p14="http://schemas.microsoft.com/office/powerpoint/2010/main" val="304403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Este é um pequeno vídeo que destaca a coordenação no </a:t>
            </a:r>
            <a:r>
              <a:rPr lang="pt-PT" sz="1400" i="1" dirty="0"/>
              <a:t>Cluster</a:t>
            </a:r>
            <a:r>
              <a:rPr lang="pt-PT" sz="1400" dirty="0"/>
              <a:t> de Abrigo nas Filipinas após o tufão </a:t>
            </a:r>
            <a:r>
              <a:rPr lang="pt-PT" sz="1400" dirty="0" err="1"/>
              <a:t>Haiyan</a:t>
            </a:r>
            <a:r>
              <a:rPr lang="pt-PT" sz="1400" dirty="0"/>
              <a:t>.</a:t>
            </a:r>
          </a:p>
          <a:p>
            <a:endParaRPr lang="pt-PT" sz="1400" dirty="0"/>
          </a:p>
          <a:p>
            <a:r>
              <a:rPr lang="pt-PT" sz="1400" dirty="0"/>
              <a:t>Peça aos participantes para apontarem as questões-chave levantadas e para tentarem contar o número de intervenientes neste setor único desta catástrofe.</a:t>
            </a:r>
          </a:p>
          <a:p>
            <a:endParaRPr lang="en-US" sz="1400" dirty="0"/>
          </a:p>
          <a:p>
            <a:r>
              <a:rPr lang="pt-PT" sz="1400" b="0" dirty="0"/>
              <a:t>O vídeo deve começar automaticamente aos </a:t>
            </a:r>
            <a:r>
              <a:rPr lang="pt-PT" sz="1400" b="0" dirty="0" err="1"/>
              <a:t>3m18s</a:t>
            </a:r>
            <a:r>
              <a:rPr lang="pt-PT" sz="1400" b="0" dirty="0"/>
              <a:t> do filme completo. Pode parar o vídeo durante os créditos a partir dos </a:t>
            </a:r>
            <a:r>
              <a:rPr lang="pt-PT" sz="1400" b="0" dirty="0" err="1"/>
              <a:t>6m38s</a:t>
            </a:r>
            <a:r>
              <a:rPr lang="pt-PT" sz="1400" b="0" dirty="0"/>
              <a:t>. Clique em "</a:t>
            </a:r>
            <a:r>
              <a:rPr lang="pt-PT" sz="1400" b="0" dirty="0" err="1"/>
              <a:t>cc</a:t>
            </a:r>
            <a:r>
              <a:rPr lang="pt-PT" sz="1400" b="0" dirty="0"/>
              <a:t>" no vídeo para ver as legendas.</a:t>
            </a:r>
          </a:p>
          <a:p>
            <a:endParaRPr lang="en-US" sz="1400" dirty="0"/>
          </a:p>
          <a:p>
            <a:r>
              <a:rPr lang="en-US" sz="1400" dirty="0"/>
              <a:t>YouTube: </a:t>
            </a:r>
            <a:r>
              <a:rPr lang="en-US" sz="1400" dirty="0">
                <a:hlinkClick r:id="rId3"/>
              </a:rPr>
              <a:t>https://www.youtube.com/watch?v=gW3hkgrh3wk</a:t>
            </a:r>
            <a:endParaRPr lang="en-US" sz="1400" dirty="0"/>
          </a:p>
        </p:txBody>
      </p:sp>
    </p:spTree>
    <p:extLst>
      <p:ext uri="{BB962C8B-B14F-4D97-AF65-F5344CB8AC3E}">
        <p14:creationId xmlns:p14="http://schemas.microsoft.com/office/powerpoint/2010/main" val="714338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Clique para </a:t>
            </a:r>
            <a:r>
              <a:rPr lang="en-US" sz="1400" dirty="0" err="1"/>
              <a:t>acrescentar</a:t>
            </a:r>
            <a:r>
              <a:rPr lang="en-US" sz="1400" dirty="0"/>
              <a:t> </a:t>
            </a:r>
            <a:r>
              <a:rPr lang="en-US" sz="1400" dirty="0" err="1"/>
              <a:t>notas</a:t>
            </a:r>
            <a:endParaRPr lang="en-US" sz="1400" dirty="0"/>
          </a:p>
        </p:txBody>
      </p:sp>
    </p:spTree>
    <p:extLst>
      <p:ext uri="{BB962C8B-B14F-4D97-AF65-F5344CB8AC3E}">
        <p14:creationId xmlns:p14="http://schemas.microsoft.com/office/powerpoint/2010/main" val="2592102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O diapositivo diz tudo, mas relembre aos participantes que o objetivo de uma resposta humanitária eficaz é o de ajudar as populações afetadas a satisfazerem as suas necessidades. Essas necessidades são, </a:t>
            </a:r>
            <a:r>
              <a:rPr lang="pt-PT" sz="1400" b="1" dirty="0"/>
              <a:t>no mínimo</a:t>
            </a:r>
            <a:r>
              <a:rPr lang="pt-PT" sz="1400" dirty="0"/>
              <a:t>, definidas pelas normas humanitárias, e é impossível para uma organização ou pessoa permitir a uma população satisfazer sozinha todas as suas necessidades. É por esta razão que a coordenação é essencial para uma resposta humanitária eficaz.    </a:t>
            </a:r>
          </a:p>
          <a:p>
            <a:endParaRPr lang="pt-PT" sz="1400" dirty="0"/>
          </a:p>
          <a:p>
            <a:r>
              <a:rPr lang="pt-PT" sz="1400" dirty="0"/>
              <a:t>Para uma definição mais completa dos objetivos da ação humanitária, utilize o seguinte texto:</a:t>
            </a:r>
          </a:p>
          <a:p>
            <a:r>
              <a:rPr lang="pt-PT" sz="1400" dirty="0"/>
              <a:t>“Os objetivos da ação humanitária são os de salvar vidas, aliviar o sofrimento e manter a dignidade humana durante as consequências de crises provocadas pelo ser humano e decorrentes de catástrofes naturais, bem como prevenir e reforçar a preparação para a ocorrência de tais situações. A ação humanitária tem duas dimensões inextricavelmente ligadas: a proteção das pessoas e a prestação de assistência. A ação humanitária assenta em princípios humanitários: humanidade, imparcialidade, neutralidade e independência”.</a:t>
            </a:r>
            <a:endParaRPr lang="en-US" sz="1400" dirty="0"/>
          </a:p>
        </p:txBody>
      </p:sp>
    </p:spTree>
    <p:extLst>
      <p:ext uri="{BB962C8B-B14F-4D97-AF65-F5344CB8AC3E}">
        <p14:creationId xmlns:p14="http://schemas.microsoft.com/office/powerpoint/2010/main" val="3840482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Agradeça a todos e desafie os participantes a levar a coordenação a sério, como um instrumento de responsabilidade humanitária e de entrega eficiente, e não como uma </a:t>
            </a:r>
            <a:r>
              <a:rPr lang="pt-PT" sz="1100" b="0" i="0" dirty="0">
                <a:solidFill>
                  <a:srgbClr val="181818"/>
                </a:solidFill>
                <a:effectLst/>
                <a:latin typeface="Arial" panose="020B0604020202020204" pitchFamily="34" charset="0"/>
              </a:rPr>
              <a:t>ta</a:t>
            </a:r>
            <a:r>
              <a:rPr lang="pt-PT" sz="1100" b="0" i="0" dirty="0">
                <a:solidFill>
                  <a:srgbClr val="0C0C0C"/>
                </a:solidFill>
                <a:effectLst/>
                <a:latin typeface="Arial" panose="020B0604020202020204" pitchFamily="34" charset="0"/>
              </a:rPr>
              <a:t>re</a:t>
            </a:r>
            <a:r>
              <a:rPr lang="pt-PT" sz="1100" b="0" i="0" dirty="0">
                <a:solidFill>
                  <a:srgbClr val="000000"/>
                </a:solidFill>
                <a:effectLst/>
                <a:latin typeface="Arial" panose="020B0604020202020204" pitchFamily="34" charset="0"/>
              </a:rPr>
              <a:t>fa administrativa difícil</a:t>
            </a:r>
            <a:r>
              <a:rPr lang="pt-PT" sz="1400" dirty="0"/>
              <a:t>.</a:t>
            </a:r>
          </a:p>
          <a:p>
            <a:endParaRPr lang="pt-PT" sz="1400" dirty="0"/>
          </a:p>
          <a:p>
            <a:r>
              <a:rPr lang="pt-PT" sz="1400" dirty="0"/>
              <a:t>Se a coordenação for difícil, demorada e não melhorar a resposta humanitária, desafie-se a si próprio no sentido de fazer com que a coordenação funcione melhor nas suas operações.</a:t>
            </a:r>
            <a:endParaRPr lang="en-US" sz="1400" dirty="0"/>
          </a:p>
        </p:txBody>
      </p:sp>
    </p:spTree>
    <p:extLst>
      <p:ext uri="{BB962C8B-B14F-4D97-AF65-F5344CB8AC3E}">
        <p14:creationId xmlns:p14="http://schemas.microsoft.com/office/powerpoint/2010/main" val="1444345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Reveja os objetivos de aprendizagem. Faça um rápido levantamento do grupo e peça a alguns participantes que definam o que é que significa a coordenação no contexto humanitário. Assegure aos participantes que, no final desta sessão, saberão o que significa e como afeta de uma forma fundamental o trabalho de resposta humanitária.</a:t>
            </a:r>
            <a:endParaRPr lang="en-US" sz="1400" dirty="0"/>
          </a:p>
        </p:txBody>
      </p:sp>
    </p:spTree>
    <p:extLst>
      <p:ext uri="{BB962C8B-B14F-4D97-AF65-F5344CB8AC3E}">
        <p14:creationId xmlns:p14="http://schemas.microsoft.com/office/powerpoint/2010/main" val="3615303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b="1" u="none" noProof="0" dirty="0">
                <a:effectLst/>
                <a:latin typeface="+mn-lt"/>
                <a:ea typeface="+mn-ea"/>
                <a:cs typeface="+mn-cs"/>
                <a:sym typeface="Helvetica Neue"/>
              </a:rPr>
              <a:t>Atividade:</a:t>
            </a:r>
          </a:p>
          <a:p>
            <a:r>
              <a:rPr lang="pt-PT" sz="1400" b="1" noProof="0" dirty="0">
                <a:effectLst/>
                <a:latin typeface="+mn-lt"/>
                <a:ea typeface="+mn-ea"/>
                <a:cs typeface="+mn-cs"/>
                <a:sym typeface="Helvetica Neue"/>
              </a:rPr>
              <a:t>Passo 1:</a:t>
            </a:r>
            <a:r>
              <a:rPr lang="pt-PT" sz="1400" noProof="0" dirty="0">
                <a:effectLst/>
                <a:latin typeface="+mn-lt"/>
                <a:ea typeface="+mn-ea"/>
                <a:cs typeface="+mn-cs"/>
                <a:sym typeface="Helvetica Neue"/>
              </a:rPr>
              <a:t> </a:t>
            </a:r>
            <a:r>
              <a:rPr lang="pt-PT" sz="1800" noProof="0" dirty="0">
                <a:effectLst/>
                <a:latin typeface="Open Sans" panose="020B0606030504020204" pitchFamily="34" charset="0"/>
                <a:ea typeface="+mn-ea"/>
                <a:cs typeface="Arial" panose="020B0604020202020204" pitchFamily="34" charset="0"/>
                <a:sym typeface="Helvetica Neue"/>
              </a:rPr>
              <a:t>A</a:t>
            </a:r>
            <a:r>
              <a:rPr lang="pt-PT" sz="1800" dirty="0" err="1">
                <a:effectLst/>
                <a:latin typeface="Open Sans" panose="020B0606030504020204" pitchFamily="34" charset="0"/>
                <a:ea typeface="Calibri" panose="020F0502020204030204" pitchFamily="34" charset="0"/>
                <a:cs typeface="Arial" panose="020B0604020202020204" pitchFamily="34" charset="0"/>
              </a:rPr>
              <a:t>rranje</a:t>
            </a:r>
            <a:r>
              <a:rPr lang="pt-PT" sz="1800" dirty="0">
                <a:effectLst/>
                <a:latin typeface="Open Sans" panose="020B0606030504020204" pitchFamily="34" charset="0"/>
                <a:ea typeface="Calibri" panose="020F0502020204030204" pitchFamily="34" charset="0"/>
                <a:cs typeface="Arial" panose="020B0604020202020204" pitchFamily="34" charset="0"/>
              </a:rPr>
              <a:t> ou faça uma “vara” retilínea, com cerca de 1 metro de comprimento para cada 6 ou 7 participantes, ou seja, 3 m para um grupo de 20 pessoas ou 5 m para um grupo de 35.</a:t>
            </a:r>
            <a:endParaRPr lang="pt-PT" sz="1400" noProof="0" dirty="0">
              <a:effectLst/>
              <a:latin typeface="+mn-lt"/>
              <a:ea typeface="+mn-ea"/>
              <a:cs typeface="+mn-cs"/>
              <a:sym typeface="Helvetica Neue"/>
            </a:endParaRPr>
          </a:p>
          <a:p>
            <a:r>
              <a:rPr lang="pt-PT" sz="1800" dirty="0">
                <a:effectLst/>
                <a:latin typeface="Open Sans" panose="020B0606030504020204" pitchFamily="34" charset="0"/>
                <a:ea typeface="Calibri" panose="020F0502020204030204" pitchFamily="34" charset="0"/>
                <a:cs typeface="Arial" panose="020B0604020202020204" pitchFamily="34" charset="0"/>
              </a:rPr>
              <a:t>Pode utilizar postes de tenda ou de bandeirolas de enrolar e uni-los com fita adesiva forte. Se não encontrar uma vara, pode fazer uma a partir de papel de </a:t>
            </a:r>
            <a:r>
              <a:rPr lang="pt-PT" sz="1800" dirty="0" err="1">
                <a:effectLst/>
                <a:latin typeface="Open Sans" panose="020B0606030504020204" pitchFamily="34" charset="0"/>
                <a:ea typeface="Calibri" panose="020F0502020204030204" pitchFamily="34" charset="0"/>
                <a:cs typeface="Arial" panose="020B0604020202020204" pitchFamily="34" charset="0"/>
              </a:rPr>
              <a:t>flip</a:t>
            </a:r>
            <a:r>
              <a:rPr lang="pt-PT" sz="1800" dirty="0">
                <a:effectLst/>
                <a:latin typeface="Open Sans" panose="020B0606030504020204" pitchFamily="34" charset="0"/>
                <a:ea typeface="Calibri" panose="020F0502020204030204" pitchFamily="34" charset="0"/>
                <a:cs typeface="Arial" panose="020B0604020202020204" pitchFamily="34" charset="0"/>
              </a:rPr>
              <a:t> </a:t>
            </a:r>
            <a:r>
              <a:rPr lang="pt-PT" sz="1800" dirty="0" err="1">
                <a:effectLst/>
                <a:latin typeface="Open Sans" panose="020B0606030504020204" pitchFamily="34" charset="0"/>
                <a:ea typeface="Calibri" panose="020F0502020204030204" pitchFamily="34" charset="0"/>
                <a:cs typeface="Arial" panose="020B0604020202020204" pitchFamily="34" charset="0"/>
              </a:rPr>
              <a:t>chart</a:t>
            </a:r>
            <a:r>
              <a:rPr lang="pt-PT" sz="1800" dirty="0">
                <a:effectLst/>
                <a:latin typeface="Open Sans" panose="020B0606030504020204" pitchFamily="34" charset="0"/>
                <a:ea typeface="Calibri" panose="020F0502020204030204" pitchFamily="34" charset="0"/>
                <a:cs typeface="Arial" panose="020B0604020202020204" pitchFamily="34" charset="0"/>
              </a:rPr>
              <a:t> e fita adesiva</a:t>
            </a:r>
            <a:r>
              <a:rPr lang="pt-PT" sz="1400" noProof="0" dirty="0">
                <a:effectLst/>
                <a:latin typeface="+mn-lt"/>
                <a:ea typeface="+mn-ea"/>
                <a:cs typeface="+mn-cs"/>
                <a:sym typeface="Helvetica Neue"/>
              </a:rPr>
              <a:t>.</a:t>
            </a:r>
          </a:p>
          <a:p>
            <a:r>
              <a:rPr lang="pt-PT" sz="1400" noProof="0" dirty="0">
                <a:effectLst/>
                <a:latin typeface="+mn-lt"/>
                <a:ea typeface="+mn-ea"/>
                <a:cs typeface="+mn-cs"/>
                <a:sym typeface="Helvetica Neue"/>
              </a:rPr>
              <a:t> </a:t>
            </a:r>
          </a:p>
          <a:p>
            <a:r>
              <a:rPr lang="pt-PT" sz="1400" b="1" noProof="0" dirty="0">
                <a:effectLst/>
                <a:latin typeface="+mn-lt"/>
                <a:ea typeface="+mn-ea"/>
                <a:cs typeface="+mn-cs"/>
                <a:sym typeface="Helvetica Neue"/>
              </a:rPr>
              <a:t>Passo 2:</a:t>
            </a:r>
            <a:r>
              <a:rPr lang="pt-PT" sz="1400" noProof="0" dirty="0">
                <a:effectLst/>
                <a:latin typeface="+mn-lt"/>
                <a:ea typeface="+mn-ea"/>
                <a:cs typeface="+mn-cs"/>
                <a:sym typeface="Helvetica Neue"/>
              </a:rPr>
              <a:t> </a:t>
            </a:r>
            <a:r>
              <a:rPr lang="pt-PT" sz="1800" dirty="0">
                <a:effectLst/>
                <a:latin typeface="Open Sans" panose="020B0606030504020204" pitchFamily="34" charset="0"/>
                <a:ea typeface="Calibri" panose="020F0502020204030204" pitchFamily="34" charset="0"/>
                <a:cs typeface="Arial" panose="020B0604020202020204" pitchFamily="34" charset="0"/>
              </a:rPr>
              <a:t>Coloque a “vara” no chão e peça aos participantes para se dividirem equitativamente em ambos os lados. Poderá ser necessário dividir os participantes em grupos mais pequenos para realizar este exercício, e, dependendo do tamanho do grupo, poderá querer utilizar uma segunda “vara” de igual comprimento.</a:t>
            </a:r>
            <a:endParaRPr lang="pt-PT" sz="1400" noProof="0" dirty="0">
              <a:effectLst/>
              <a:latin typeface="+mn-lt"/>
              <a:ea typeface="+mn-ea"/>
              <a:cs typeface="+mn-cs"/>
              <a:sym typeface="Helvetica Neue"/>
            </a:endParaRPr>
          </a:p>
          <a:p>
            <a:r>
              <a:rPr lang="pt-PT" sz="1400" noProof="0" dirty="0">
                <a:effectLst/>
                <a:latin typeface="+mn-lt"/>
                <a:ea typeface="+mn-ea"/>
                <a:cs typeface="+mn-cs"/>
                <a:sym typeface="Helvetica Neue"/>
              </a:rPr>
              <a:t> </a:t>
            </a:r>
          </a:p>
          <a:p>
            <a:r>
              <a:rPr lang="pt-PT" sz="1400" b="1" noProof="0" dirty="0">
                <a:effectLst/>
                <a:latin typeface="+mn-lt"/>
                <a:ea typeface="+mn-ea"/>
                <a:cs typeface="+mn-cs"/>
                <a:sym typeface="Helvetica Neue"/>
              </a:rPr>
              <a:t>Passo 3:</a:t>
            </a:r>
            <a:r>
              <a:rPr lang="pt-PT" sz="1400" noProof="0" dirty="0">
                <a:effectLst/>
                <a:latin typeface="+mn-lt"/>
                <a:ea typeface="+mn-ea"/>
                <a:cs typeface="+mn-cs"/>
                <a:sym typeface="Helvetica Neue"/>
              </a:rPr>
              <a:t> </a:t>
            </a:r>
            <a:r>
              <a:rPr lang="pt-PT" sz="1800" dirty="0">
                <a:effectLst/>
                <a:latin typeface="Open Sans" panose="020B0606030504020204" pitchFamily="34" charset="0"/>
                <a:ea typeface="Calibri" panose="020F0502020204030204" pitchFamily="34" charset="0"/>
                <a:cs typeface="Arial" panose="020B0604020202020204" pitchFamily="34" charset="0"/>
              </a:rPr>
              <a:t>Diga aos participantes que peguem na “vara” (e a voltem a colocar no chão) usando apenas um dedo cada um. Avise os participantes de que não podem usar os polegares para apoiar a “vara” e que têm de completar a tarefa em 5 minutos. Informe-os de que todos têm de estar sempre a tocar na “vara”.</a:t>
            </a:r>
            <a:endParaRPr lang="pt-PT" sz="1400" noProof="0" dirty="0">
              <a:effectLst/>
              <a:latin typeface="+mn-lt"/>
              <a:ea typeface="+mn-ea"/>
              <a:cs typeface="+mn-cs"/>
              <a:sym typeface="Helvetica Neue"/>
            </a:endParaRPr>
          </a:p>
          <a:p>
            <a:endParaRPr lang="pt-PT" sz="1400" noProof="0" dirty="0">
              <a:effectLst/>
              <a:latin typeface="+mn-lt"/>
              <a:ea typeface="+mn-ea"/>
              <a:cs typeface="+mn-cs"/>
              <a:sym typeface="Helvetica Neue"/>
            </a:endParaRPr>
          </a:p>
          <a:p>
            <a:r>
              <a:rPr lang="pt-PT" sz="1400" noProof="0" dirty="0">
                <a:effectLst/>
                <a:latin typeface="+mn-lt"/>
                <a:ea typeface="+mn-ea"/>
                <a:cs typeface="+mn-cs"/>
                <a:sym typeface="Helvetica Neue"/>
              </a:rPr>
              <a:t>Esta atividade é apoiada em maior detalhe pela breve nota que pode ser impressa a partir do ficheiro </a:t>
            </a:r>
            <a:r>
              <a:rPr lang="pt-PT" sz="1400" b="1" noProof="0" dirty="0">
                <a:effectLst/>
                <a:latin typeface="+mn-lt"/>
                <a:ea typeface="+mn-ea"/>
                <a:cs typeface="+mn-cs"/>
                <a:sym typeface="Helvetica Neue"/>
              </a:rPr>
              <a:t>STP 16 </a:t>
            </a:r>
            <a:r>
              <a:rPr lang="en-GB" sz="1400" b="1" noProof="0" dirty="0">
                <a:effectLst/>
                <a:latin typeface="+mn-lt"/>
                <a:ea typeface="+mn-ea"/>
                <a:cs typeface="+mn-cs"/>
                <a:sym typeface="Helvetica Neue"/>
              </a:rPr>
              <a:t>Instructions for the Coordination Stick.docx (</a:t>
            </a:r>
            <a:r>
              <a:rPr lang="pt-PT" sz="1400" b="1" noProof="0" dirty="0">
                <a:effectLst/>
                <a:latin typeface="+mn-lt"/>
                <a:ea typeface="+mn-ea"/>
                <a:cs typeface="+mn-cs"/>
                <a:sym typeface="Helvetica Neue"/>
              </a:rPr>
              <a:t>Instruções para a Vara da Coordenação)</a:t>
            </a:r>
            <a:endParaRPr lang="pt-PT" sz="1400" noProof="0" dirty="0"/>
          </a:p>
        </p:txBody>
      </p:sp>
    </p:spTree>
    <p:extLst>
      <p:ext uri="{BB962C8B-B14F-4D97-AF65-F5344CB8AC3E}">
        <p14:creationId xmlns:p14="http://schemas.microsoft.com/office/powerpoint/2010/main" val="1821932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effectLst/>
                <a:latin typeface="+mn-lt"/>
                <a:ea typeface="+mn-ea"/>
                <a:cs typeface="+mn-cs"/>
                <a:sym typeface="Helvetica Neue"/>
              </a:rPr>
              <a:t>Pergunte aos participantes o que é que aprenderam através do exercício dinamizador e oriente a sua resposta para os benefícios da coordenação.</a:t>
            </a:r>
          </a:p>
          <a:p>
            <a:pPr marL="0" marR="0" lvl="0" indent="0" defTabSz="457200" eaLnBrk="1" fontAlgn="auto" latinLnBrk="0" hangingPunct="1">
              <a:lnSpc>
                <a:spcPct val="117999"/>
              </a:lnSpc>
              <a:spcBef>
                <a:spcPts val="0"/>
              </a:spcBef>
              <a:spcAft>
                <a:spcPts val="0"/>
              </a:spcAft>
              <a:buClrTx/>
              <a:buSzTx/>
              <a:buFontTx/>
              <a:buNone/>
              <a:tabLst/>
              <a:defRPr/>
            </a:pPr>
            <a:endParaRPr lang="pt-PT" sz="1400" dirty="0">
              <a:effectLst/>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r>
              <a:rPr lang="pt-PT" sz="1400" dirty="0">
                <a:effectLst/>
                <a:latin typeface="+mn-lt"/>
                <a:ea typeface="+mn-ea"/>
                <a:cs typeface="+mn-cs"/>
                <a:sym typeface="Helvetica Neue"/>
              </a:rPr>
              <a:t>A única forma de levantar a “vara” com sucesso era coordenando o esforço em conjunto com o grupo através da </a:t>
            </a:r>
            <a:r>
              <a:rPr lang="pt-PT" sz="1400" b="1" dirty="0">
                <a:effectLst/>
                <a:latin typeface="+mn-lt"/>
                <a:ea typeface="+mn-ea"/>
                <a:cs typeface="+mn-cs"/>
                <a:sym typeface="Helvetica Neue"/>
              </a:rPr>
              <a:t>comunicação</a:t>
            </a:r>
            <a:r>
              <a:rPr lang="pt-PT" sz="1400" dirty="0">
                <a:effectLst/>
                <a:latin typeface="+mn-lt"/>
                <a:ea typeface="+mn-ea"/>
                <a:cs typeface="+mn-cs"/>
                <a:sym typeface="Helvetica Neue"/>
              </a:rPr>
              <a:t>, ou seja, só podiam alcançar o seu objetivo coletivo falando uns com os outros enquanto tentavam levantar a “vara” em conjunto. Realce que a coordenação pode não ser um processo tão natural quanto parece e que a concorrência é um fator real (nomeadamente quando se concorre pelo reconhecimento e financiamento dos doadores). Sublinhe a dificuldade que o grupo teria se algumas pessoas decidissem avançar sem as outras. Lembre-se de que uma das regras era que todos tinham de estar a tocar na “varinha” enquanto a levantavam.</a:t>
            </a:r>
          </a:p>
        </p:txBody>
      </p:sp>
    </p:spTree>
    <p:extLst>
      <p:ext uri="{BB962C8B-B14F-4D97-AF65-F5344CB8AC3E}">
        <p14:creationId xmlns:p14="http://schemas.microsoft.com/office/powerpoint/2010/main" val="2757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effectLst/>
                <a:latin typeface="+mn-lt"/>
                <a:ea typeface="+mn-ea"/>
                <a:cs typeface="+mn-cs"/>
                <a:sym typeface="Helvetica Neue"/>
              </a:rPr>
              <a:t>Leia a afirmação acima e questione se é tudo o que há para dizer acerca da coordenação. Enumere os pontos adicionais levantados pelos participantes num </a:t>
            </a:r>
            <a:r>
              <a:rPr lang="pt-PT" sz="1400" dirty="0" err="1">
                <a:effectLst/>
                <a:latin typeface="+mn-lt"/>
                <a:ea typeface="+mn-ea"/>
                <a:cs typeface="+mn-cs"/>
                <a:sym typeface="Helvetica Neue"/>
              </a:rPr>
              <a:t>flip</a:t>
            </a:r>
            <a:r>
              <a:rPr lang="pt-PT" sz="1400" dirty="0">
                <a:effectLst/>
                <a:latin typeface="+mn-lt"/>
                <a:ea typeface="+mn-ea"/>
                <a:cs typeface="+mn-cs"/>
                <a:sym typeface="Helvetica Neue"/>
              </a:rPr>
              <a:t> </a:t>
            </a:r>
            <a:r>
              <a:rPr lang="pt-PT" sz="1400" dirty="0" err="1">
                <a:effectLst/>
                <a:latin typeface="+mn-lt"/>
                <a:ea typeface="+mn-ea"/>
                <a:cs typeface="+mn-cs"/>
                <a:sym typeface="Helvetica Neue"/>
              </a:rPr>
              <a:t>chart</a:t>
            </a:r>
            <a:r>
              <a:rPr lang="pt-PT" sz="1400" dirty="0">
                <a:effectLst/>
                <a:latin typeface="+mn-lt"/>
                <a:ea typeface="+mn-ea"/>
                <a:cs typeface="+mn-cs"/>
                <a:sym typeface="Helvetica Neue"/>
              </a:rPr>
              <a:t>, para desenvolver uma lista mais abrangente.</a:t>
            </a:r>
            <a:endParaRPr lang="en-US" sz="1400" dirty="0"/>
          </a:p>
        </p:txBody>
      </p:sp>
    </p:spTree>
    <p:extLst>
      <p:ext uri="{BB962C8B-B14F-4D97-AF65-F5344CB8AC3E}">
        <p14:creationId xmlns:p14="http://schemas.microsoft.com/office/powerpoint/2010/main" val="1863203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Este é um resumo rápido. Reveja-o para colmatar quaisquer lacunas existentes na lista elaborada pelos participantes. </a:t>
            </a:r>
          </a:p>
          <a:p>
            <a:r>
              <a:rPr lang="pt-PT" sz="1400" dirty="0"/>
              <a:t>Mencione que, em alguns contextos, coordenação significa discutir indicadores comuns e ajustar a métrica dos indicadores ao contexto e ao longo do tempo.</a:t>
            </a:r>
            <a:endParaRPr lang="en-US" sz="1400" dirty="0"/>
          </a:p>
        </p:txBody>
      </p:sp>
    </p:spTree>
    <p:extLst>
      <p:ext uri="{BB962C8B-B14F-4D97-AF65-F5344CB8AC3E}">
        <p14:creationId xmlns:p14="http://schemas.microsoft.com/office/powerpoint/2010/main" val="41738259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Distribua os questionários impressos, utilizando o ficheiro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STP 16 </a:t>
            </a:r>
            <a:r>
              <a:rPr lang="en-US" sz="1800" b="1" dirty="0"/>
              <a:t>Sphere and Coordination Quiz.docx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Questionário Esfera e Coordenação)</a:t>
            </a:r>
            <a:r>
              <a:rPr lang="pt-PT" sz="1400" noProof="0" dirty="0"/>
              <a:t> (um exemplar para cada pessoa). </a:t>
            </a:r>
            <a:r>
              <a:rPr lang="pt-PT" sz="1400" b="1" noProof="0" dirty="0"/>
              <a:t>Imprima e reveja a folha de respostas ao questionário e o guia do facilitador para si próprio - STP 16 </a:t>
            </a:r>
            <a:r>
              <a:rPr lang="en-US" sz="1400" b="1" dirty="0"/>
              <a:t>Sphere and Coordination Instructions for Quiz Facilitation.docx (</a:t>
            </a:r>
            <a:r>
              <a:rPr lang="pt-PT" sz="1400" b="1" noProof="0" dirty="0"/>
              <a:t>Instruções para a Facilitação do Questionário Esfera e Coordenação)</a:t>
            </a:r>
            <a:r>
              <a:rPr lang="pt-PT" sz="1400" noProof="0" dirty="0"/>
              <a:t> e </a:t>
            </a:r>
            <a:r>
              <a:rPr lang="pt-PT" sz="1400" b="1" noProof="0" dirty="0"/>
              <a:t>STP 16 </a:t>
            </a:r>
            <a:r>
              <a:rPr lang="en-US" sz="1400" b="1" dirty="0"/>
              <a:t>Sphere and Coordination Answer Sheet (</a:t>
            </a:r>
            <a:r>
              <a:rPr lang="pt-PT" sz="1400" b="1" noProof="0" dirty="0"/>
              <a:t>Folha de Respostas Esfera e Coordenação)</a:t>
            </a:r>
            <a:r>
              <a:rPr lang="pt-PT" sz="1400" noProof="0" dirty="0"/>
              <a:t>. Leia atentamente as respostas e reveja o texto de apoio antes da sessão. Os passos para a realização do exercício e do questionário constam da folha de respostas.</a:t>
            </a:r>
          </a:p>
          <a:p>
            <a:endParaRPr lang="pt-PT" sz="1400" b="1" noProof="0" dirty="0">
              <a:effectLst/>
              <a:latin typeface="+mn-lt"/>
              <a:ea typeface="+mn-ea"/>
              <a:cs typeface="+mn-cs"/>
              <a:sym typeface="Helvetica Neue"/>
            </a:endParaRPr>
          </a:p>
          <a:p>
            <a:r>
              <a:rPr lang="pt-PT" sz="1400" b="1" noProof="0" dirty="0">
                <a:effectLst/>
                <a:latin typeface="+mn-lt"/>
                <a:ea typeface="+mn-ea"/>
                <a:cs typeface="+mn-cs"/>
                <a:sym typeface="Helvetica Neue"/>
              </a:rPr>
              <a:t>Nota: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Tempo total de execução desde a distribuição do questionário até à conclusão do debate:</a:t>
            </a:r>
            <a:r>
              <a:rPr lang="pt-PT" sz="1400" b="1" noProof="0" dirty="0">
                <a:effectLst/>
                <a:latin typeface="+mn-lt"/>
                <a:ea typeface="+mn-ea"/>
                <a:cs typeface="+mn-cs"/>
                <a:sym typeface="Helvetica Neue"/>
              </a:rPr>
              <a:t> 45 minutos</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 </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Passo 1:</a:t>
            </a:r>
            <a:r>
              <a:rPr lang="pt-PT" sz="1400" noProof="0" dirty="0">
                <a:effectLst/>
                <a:latin typeface="+mn-lt"/>
                <a:ea typeface="+mn-ea"/>
                <a:cs typeface="+mn-cs"/>
                <a:sym typeface="Helvetica Neue"/>
              </a:rPr>
              <a:t> </a:t>
            </a:r>
            <a:r>
              <a:rPr lang="pt-PT" sz="1800" noProof="0" dirty="0">
                <a:effectLst/>
                <a:latin typeface="Open Sans" panose="020B0606030504020204" pitchFamily="34" charset="0"/>
                <a:ea typeface="Calibri" panose="020F0502020204030204" pitchFamily="34" charset="0"/>
                <a:cs typeface="Arial" panose="020B0604020202020204" pitchFamily="34" charset="0"/>
              </a:rPr>
              <a:t>Distribua o folheto com o questionário sobre a coordenação a cada participante</a:t>
            </a:r>
            <a:r>
              <a:rPr lang="pt-PT" sz="1400" noProof="0" dirty="0">
                <a:effectLst/>
                <a:latin typeface="+mn-lt"/>
                <a:ea typeface="+mn-ea"/>
                <a:cs typeface="+mn-cs"/>
                <a:sym typeface="Helvetica Neue"/>
              </a:rPr>
              <a:t>. </a:t>
            </a:r>
          </a:p>
          <a:p>
            <a:r>
              <a:rPr lang="pt-PT" sz="1400" b="1" noProof="0" dirty="0">
                <a:effectLst/>
                <a:latin typeface="+mn-lt"/>
                <a:ea typeface="+mn-ea"/>
                <a:cs typeface="+mn-cs"/>
                <a:sym typeface="Helvetica Neue"/>
              </a:rPr>
              <a:t> </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Passo 2: </a:t>
            </a:r>
            <a:r>
              <a:rPr lang="pt-PT" sz="1800" b="1" noProof="0" dirty="0">
                <a:effectLst/>
                <a:latin typeface="Open Sans" panose="020B0606030504020204" pitchFamily="34" charset="0"/>
                <a:ea typeface="+mn-ea"/>
                <a:cs typeface="Arial" panose="020B0604020202020204" pitchFamily="34" charset="0"/>
                <a:sym typeface="Helvetica Neue"/>
              </a:rPr>
              <a:t>Informe</a:t>
            </a:r>
            <a:r>
              <a:rPr lang="pt-PT" sz="1800" noProof="0" dirty="0">
                <a:effectLst/>
                <a:latin typeface="Open Sans" panose="020B0606030504020204" pitchFamily="34" charset="0"/>
                <a:ea typeface="Calibri" panose="020F0502020204030204" pitchFamily="34" charset="0"/>
                <a:cs typeface="Arial" panose="020B0604020202020204" pitchFamily="34" charset="0"/>
              </a:rPr>
              <a:t> os participantes de que terão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10 minutos</a:t>
            </a:r>
            <a:r>
              <a:rPr lang="pt-PT" sz="1800" noProof="0" dirty="0">
                <a:effectLst/>
                <a:latin typeface="Open Sans" panose="020B0606030504020204" pitchFamily="34" charset="0"/>
                <a:ea typeface="Calibri" panose="020F0502020204030204" pitchFamily="34" charset="0"/>
                <a:cs typeface="Arial" panose="020B0604020202020204" pitchFamily="34" charset="0"/>
              </a:rPr>
              <a:t> para decidir individualmente se cada uma das 15 afirmações é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verdadeira</a:t>
            </a:r>
            <a:r>
              <a:rPr lang="pt-PT" sz="1800" noProof="0" dirty="0">
                <a:effectLst/>
                <a:latin typeface="Open Sans" panose="020B0606030504020204" pitchFamily="34" charset="0"/>
                <a:ea typeface="Calibri" panose="020F0502020204030204" pitchFamily="34" charset="0"/>
                <a:cs typeface="Arial" panose="020B0604020202020204" pitchFamily="34" charset="0"/>
              </a:rPr>
              <a:t> ou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falsa</a:t>
            </a:r>
            <a:r>
              <a:rPr lang="pt-PT" sz="1800" noProof="0" dirty="0">
                <a:effectLst/>
                <a:latin typeface="Open Sans" panose="020B0606030504020204" pitchFamily="34" charset="0"/>
                <a:ea typeface="Calibri" panose="020F0502020204030204" pitchFamily="34" charset="0"/>
                <a:cs typeface="Arial" panose="020B0604020202020204" pitchFamily="34" charset="0"/>
              </a:rPr>
              <a:t>.</a:t>
            </a:r>
            <a:r>
              <a:rPr lang="pt-PT" sz="1400" noProof="0" dirty="0">
                <a:effectLst/>
                <a:latin typeface="+mn-lt"/>
                <a:ea typeface="+mn-ea"/>
                <a:cs typeface="+mn-cs"/>
                <a:sym typeface="Helvetica Neue"/>
              </a:rPr>
              <a:t> </a:t>
            </a:r>
          </a:p>
          <a:p>
            <a:r>
              <a:rPr lang="pt-PT" sz="1400" b="1" noProof="0" dirty="0">
                <a:effectLst/>
                <a:latin typeface="+mn-lt"/>
                <a:ea typeface="+mn-ea"/>
                <a:cs typeface="+mn-cs"/>
                <a:sym typeface="Helvetica Neue"/>
              </a:rPr>
              <a:t> </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Passo 3: </a:t>
            </a:r>
            <a:r>
              <a:rPr lang="pt-PT" sz="1800" noProof="0" dirty="0">
                <a:effectLst/>
                <a:latin typeface="Open Sans" panose="020B0606030504020204" pitchFamily="34" charset="0"/>
                <a:ea typeface="Calibri" panose="020F0502020204030204" pitchFamily="34" charset="0"/>
                <a:cs typeface="Arial" panose="020B0604020202020204" pitchFamily="34" charset="0"/>
              </a:rPr>
              <a:t>Para a fase de correção, peça aos participantes que arranjem um parceiro e que troquem os seus questionários preenchidos. Trabalhando em pares, peça-lhes que leiam as páginas 70-73 dos seus Manuais Esfera para encontrar a maioria das respostas corretas ao questionário. Dê-lhes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20 minutos</a:t>
            </a:r>
            <a:r>
              <a:rPr lang="pt-PT" sz="1800" noProof="0" dirty="0">
                <a:effectLst/>
                <a:latin typeface="Open Sans" panose="020B0606030504020204" pitchFamily="34" charset="0"/>
                <a:ea typeface="Calibri" panose="020F0502020204030204" pitchFamily="34" charset="0"/>
                <a:cs typeface="Arial" panose="020B0604020202020204" pitchFamily="34" charset="0"/>
              </a:rPr>
              <a:t> para completarem este passo.</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 </a:t>
            </a:r>
          </a:p>
          <a:p>
            <a:r>
              <a:rPr lang="pt-PT" sz="1400" b="1" noProof="0" dirty="0">
                <a:effectLst/>
                <a:latin typeface="+mn-lt"/>
                <a:ea typeface="+mn-ea"/>
                <a:cs typeface="+mn-cs"/>
                <a:sym typeface="Helvetica Neue"/>
              </a:rPr>
              <a:t>Avance para o próximo diapositivo</a:t>
            </a:r>
            <a:endParaRPr lang="pt-PT" sz="1400" noProof="0" dirty="0">
              <a:effectLst/>
              <a:latin typeface="+mn-lt"/>
              <a:ea typeface="+mn-ea"/>
              <a:cs typeface="+mn-cs"/>
              <a:sym typeface="Helvetica Neue"/>
            </a:endParaRPr>
          </a:p>
        </p:txBody>
      </p:sp>
    </p:spTree>
    <p:extLst>
      <p:ext uri="{BB962C8B-B14F-4D97-AF65-F5344CB8AC3E}">
        <p14:creationId xmlns:p14="http://schemas.microsoft.com/office/powerpoint/2010/main" val="387423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b="1" noProof="0" dirty="0">
                <a:effectLst/>
                <a:latin typeface="+mn-lt"/>
                <a:ea typeface="+mn-ea"/>
                <a:cs typeface="+mn-cs"/>
                <a:sym typeface="Helvetica Neue"/>
              </a:rPr>
              <a:t>Passo 4: </a:t>
            </a:r>
            <a:r>
              <a:rPr lang="pt-PT" sz="1800" noProof="0" dirty="0">
                <a:effectLst/>
                <a:latin typeface="Open Sans" panose="020B0606030504020204" pitchFamily="34" charset="0"/>
                <a:ea typeface="Calibri" panose="020F0502020204030204" pitchFamily="34" charset="0"/>
                <a:cs typeface="Arial" panose="020B0604020202020204" pitchFamily="34" charset="0"/>
              </a:rPr>
              <a:t>Distribua a folha de respostas. Os pares devem ler a folha de respostas e verificar se responderam corretamente a todas as perguntas. Conceda-lhes </a:t>
            </a:r>
            <a:r>
              <a:rPr lang="pt-PT" sz="1800" b="1" noProof="0" dirty="0">
                <a:effectLst/>
                <a:latin typeface="Open Sans" panose="020B0606030504020204" pitchFamily="34" charset="0"/>
                <a:ea typeface="Calibri" panose="020F0502020204030204" pitchFamily="34" charset="0"/>
                <a:cs typeface="Arial" panose="020B0604020202020204" pitchFamily="34" charset="0"/>
              </a:rPr>
              <a:t>10 minutos</a:t>
            </a:r>
            <a:r>
              <a:rPr lang="pt-PT" sz="1800" noProof="0" dirty="0">
                <a:effectLst/>
                <a:latin typeface="Open Sans" panose="020B0606030504020204" pitchFamily="34" charset="0"/>
                <a:ea typeface="Calibri" panose="020F0502020204030204" pitchFamily="34" charset="0"/>
                <a:cs typeface="Arial" panose="020B0604020202020204" pitchFamily="34" charset="0"/>
              </a:rPr>
              <a:t> para completarem este passo.</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 </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Passo 5: </a:t>
            </a:r>
            <a:r>
              <a:rPr lang="pt-PT" sz="1800" noProof="0" dirty="0">
                <a:effectLst/>
                <a:latin typeface="Open Sans" panose="020B0606030504020204" pitchFamily="34" charset="0"/>
                <a:ea typeface="Calibri" panose="020F0502020204030204" pitchFamily="34" charset="0"/>
                <a:cs typeface="Arial" panose="020B0604020202020204" pitchFamily="34" charset="0"/>
              </a:rPr>
              <a:t>Quando todos os pares tiverem terminado, realize um debate em plenário, pedindo aos participantes que partilhem os desafios que enfrentaram, argumentos, ou discordâncias com as “respostas do manual”</a:t>
            </a:r>
            <a:r>
              <a:rPr lang="pt-PT" sz="1400" noProof="0" dirty="0">
                <a:effectLst/>
                <a:latin typeface="+mn-lt"/>
                <a:ea typeface="+mn-ea"/>
                <a:cs typeface="+mn-cs"/>
                <a:sym typeface="Helvetica Neue"/>
              </a:rPr>
              <a:t>.</a:t>
            </a:r>
          </a:p>
          <a:p>
            <a:r>
              <a:rPr lang="pt-PT" sz="1400" b="1" noProof="0" dirty="0">
                <a:effectLst/>
                <a:latin typeface="+mn-lt"/>
                <a:ea typeface="+mn-ea"/>
                <a:cs typeface="+mn-cs"/>
                <a:sym typeface="Helvetica Neue"/>
              </a:rPr>
              <a:t> </a:t>
            </a:r>
            <a:endParaRPr lang="pt-PT" sz="1400" noProof="0" dirty="0">
              <a:effectLst/>
              <a:latin typeface="+mn-lt"/>
              <a:ea typeface="+mn-ea"/>
              <a:cs typeface="+mn-cs"/>
              <a:sym typeface="Helvetica Neue"/>
            </a:endParaRPr>
          </a:p>
          <a:p>
            <a:r>
              <a:rPr lang="pt-PT" sz="1400" b="1" noProof="0" dirty="0">
                <a:effectLst/>
                <a:latin typeface="+mn-lt"/>
                <a:ea typeface="+mn-ea"/>
                <a:cs typeface="+mn-cs"/>
                <a:sym typeface="Helvetica Neue"/>
              </a:rPr>
              <a:t>Passo 6: </a:t>
            </a:r>
            <a:r>
              <a:rPr lang="pt-PT" sz="1800" noProof="0" dirty="0">
                <a:effectLst/>
                <a:latin typeface="Open Sans" panose="020B0606030504020204" pitchFamily="34" charset="0"/>
                <a:ea typeface="Calibri" panose="020F0502020204030204" pitchFamily="34" charset="0"/>
                <a:cs typeface="Arial" panose="020B0604020202020204" pitchFamily="34" charset="0"/>
              </a:rPr>
              <a:t>Pode encerrar o exercício de debate, pedindo aos participantes para partilharem uma ou duas histórias sobre desafios de coordenação que tenham vivido em primeira mão.</a:t>
            </a:r>
            <a:r>
              <a:rPr lang="pt-PT" sz="1400" noProof="0" dirty="0">
                <a:effectLst/>
                <a:latin typeface="+mn-lt"/>
                <a:ea typeface="+mn-ea"/>
                <a:cs typeface="+mn-cs"/>
                <a:sym typeface="Helvetica Neue"/>
              </a:rPr>
              <a:t> Esteja atento ao tempo: precisará de 20 minutos para as restantes partes desta sessão.</a:t>
            </a:r>
          </a:p>
          <a:p>
            <a:endParaRPr lang="pt-PT" sz="1400" noProof="0" dirty="0"/>
          </a:p>
        </p:txBody>
      </p:sp>
    </p:spTree>
    <p:extLst>
      <p:ext uri="{BB962C8B-B14F-4D97-AF65-F5344CB8AC3E}">
        <p14:creationId xmlns:p14="http://schemas.microsoft.com/office/powerpoint/2010/main" val="3177732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pt-PT" sz="1400" dirty="0"/>
              <a:t>[</a:t>
            </a:r>
            <a:r>
              <a:rPr lang="pt-PT" sz="1400" dirty="0" err="1"/>
              <a:t>NdT</a:t>
            </a:r>
            <a:r>
              <a:rPr lang="pt-PT" sz="1400" dirty="0"/>
              <a:t>: tradução do modelo:</a:t>
            </a:r>
          </a:p>
          <a:p>
            <a:pPr algn="l"/>
            <a:r>
              <a:rPr lang="pt-PT" sz="1400" dirty="0"/>
              <a:t>PREVENÇÃO – MITIGAÇÃO – PREPARAÇÃO – CATÁSTROFE – RESPOSTA – RECUPERAÇÃO – RECONSTRUÇÃO</a:t>
            </a:r>
          </a:p>
          <a:p>
            <a:pPr algn="l"/>
            <a:r>
              <a:rPr lang="pt-PT" sz="1400" dirty="0"/>
              <a:t>Coordenador da ajuda humanitária e de emergência</a:t>
            </a:r>
          </a:p>
          <a:p>
            <a:pPr algn="l"/>
            <a:r>
              <a:rPr lang="pt-PT" sz="1400" dirty="0"/>
              <a:t>Educação – Recuperação Inicial – Coordenação e Gestão de Campos – Água, Saneamento e Higiene – Abrigo – Proteção – Nutrição – Logística – Saúde – Segurança Alimentar – Telecomunicações de Emergência]</a:t>
            </a:r>
          </a:p>
          <a:p>
            <a:pPr algn="l"/>
            <a:endParaRPr lang="pt-PT" sz="1400" dirty="0"/>
          </a:p>
          <a:p>
            <a:pPr algn="l"/>
            <a:r>
              <a:rPr lang="pt-PT" sz="1400" dirty="0"/>
              <a:t>Explique o modelo de coordenação de Clusters do IASC. Pode consultar uma descrição completa deste modelo em: </a:t>
            </a:r>
            <a:r>
              <a:rPr lang="pt-PT" sz="1400" i="1" dirty="0"/>
              <a:t>IASC </a:t>
            </a:r>
            <a:r>
              <a:rPr lang="pt-PT" sz="1400" i="1" dirty="0" err="1"/>
              <a:t>Reference</a:t>
            </a:r>
            <a:r>
              <a:rPr lang="pt-PT" sz="1400" i="1" dirty="0"/>
              <a:t> Module for Cluster </a:t>
            </a:r>
            <a:r>
              <a:rPr lang="pt-PT" sz="1400" i="1" dirty="0" err="1"/>
              <a:t>Coordination</a:t>
            </a:r>
            <a:r>
              <a:rPr lang="pt-PT" sz="1400" i="1" dirty="0"/>
              <a:t> </a:t>
            </a:r>
            <a:r>
              <a:rPr lang="pt-PT" sz="1400" i="1" dirty="0" err="1"/>
              <a:t>at</a:t>
            </a:r>
            <a:r>
              <a:rPr lang="pt-PT" sz="1400" i="1" dirty="0"/>
              <a:t> Country </a:t>
            </a:r>
            <a:r>
              <a:rPr lang="pt-PT" sz="1400" i="1" dirty="0" err="1"/>
              <a:t>Level</a:t>
            </a:r>
            <a:r>
              <a:rPr lang="pt-PT" sz="1400" dirty="0"/>
              <a:t> (Módulo de Referência do IASC para a Coordenação de </a:t>
            </a:r>
            <a:r>
              <a:rPr lang="pt-PT" sz="1400" i="1" dirty="0"/>
              <a:t>Clusters </a:t>
            </a:r>
            <a:r>
              <a:rPr lang="pt-PT" sz="1400" dirty="0"/>
              <a:t>a Nível de País), revisto em 2015: https://interagencystandingcommittee.org/product-categories/cluster-approach </a:t>
            </a:r>
          </a:p>
          <a:p>
            <a:pPr algn="l"/>
            <a:endParaRPr lang="pt-PT" sz="1400" dirty="0"/>
          </a:p>
          <a:p>
            <a:pPr algn="l"/>
            <a:r>
              <a:rPr lang="pt-PT" sz="1400" b="1" dirty="0"/>
              <a:t>Se não estiver familiarizado com esta estrutura de coordenação, reveja o material de base no sítio web antes de promover esta sessão.</a:t>
            </a:r>
          </a:p>
          <a:p>
            <a:pPr algn="l"/>
            <a:endParaRPr lang="pt-PT" sz="1400" dirty="0"/>
          </a:p>
          <a:p>
            <a:pPr algn="l"/>
            <a:r>
              <a:rPr lang="pt-PT" sz="1400" dirty="0"/>
              <a:t>Peça aos participantes para levantarem a mão se já estiveram envolvidos neste tipo de coordenação. Se ninguém levantar a mão, siga com uma explicação completa. Se algum participante levantar a mão, peça-lhe que partilhe a sua experiência com o sistema de </a:t>
            </a:r>
            <a:r>
              <a:rPr lang="pt-PT" sz="1400" i="1" dirty="0"/>
              <a:t>cluster</a:t>
            </a:r>
            <a:r>
              <a:rPr lang="pt-PT" sz="1400" dirty="0"/>
              <a:t> e que dê o seu parecer sobre os seus pontos fortes e fracos. </a:t>
            </a:r>
          </a:p>
          <a:p>
            <a:pPr algn="l"/>
            <a:endParaRPr lang="pt-PT" sz="1400" dirty="0"/>
          </a:p>
          <a:p>
            <a:pPr algn="l"/>
            <a:r>
              <a:rPr lang="pt-PT" sz="1400" dirty="0"/>
              <a:t>Importa referir que este modelo é muito utilizado em todo o mundo em resposta a muitos tipos de crises, com uma grande exceção - as emergências de refugiados - que são coordenadas juntamente com o governo local pela ACNUR - a Agência das Nações Unidas para os Refugiados, e não pelo </a:t>
            </a:r>
            <a:r>
              <a:rPr lang="pt-PT" sz="1400" dirty="0" err="1"/>
              <a:t>OCHA</a:t>
            </a:r>
            <a:r>
              <a:rPr lang="pt-PT" sz="1400" dirty="0"/>
              <a:t>. Este modelo, o Modelo de Coordenação de Refugiados, é apresentado no próximo diapositivo.</a:t>
            </a:r>
          </a:p>
        </p:txBody>
      </p:sp>
    </p:spTree>
    <p:extLst>
      <p:ext uri="{BB962C8B-B14F-4D97-AF65-F5344CB8AC3E}">
        <p14:creationId xmlns:p14="http://schemas.microsoft.com/office/powerpoint/2010/main" val="35928959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solidFill>
                  <a:srgbClr val="000000"/>
                </a:solidFill>
              </a:defRPr>
            </a:lvl1pPr>
            <a:lvl2pPr marL="0" indent="0" algn="l">
              <a:buSzTx/>
              <a:buNone/>
              <a:defRPr>
                <a:solidFill>
                  <a:srgbClr val="000000"/>
                </a:solidFill>
              </a:defRPr>
            </a:lvl2pPr>
            <a:lvl3pPr marL="0" indent="0" algn="l">
              <a:buSzTx/>
              <a:buNone/>
              <a:defRPr>
                <a:solidFill>
                  <a:srgbClr val="000000"/>
                </a:solidFill>
              </a:defRPr>
            </a:lvl3pPr>
            <a:lvl4pPr marL="0" indent="0" algn="l">
              <a:buSzTx/>
              <a:buNone/>
              <a:defRPr>
                <a:solidFill>
                  <a:srgbClr val="000000"/>
                </a:solidFill>
              </a:defRPr>
            </a:lvl4pPr>
            <a:lvl5pPr marL="0" indent="0" algn="l">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a:srcRect l="55020" t="12740" b="13246"/>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 xmlns:ma14="http://schemas.microsoft.com/office/mac/drawingml/2011/main"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chemeClr val="tx2">
                    <a:lumMod val="50000"/>
                  </a:schemeClr>
                </a:solidFill>
              </a:defRPr>
            </a:lvl1pPr>
            <a:lvl2pPr marL="0" indent="0">
              <a:buSzTx/>
              <a:buNone/>
              <a:defRPr>
                <a:solidFill>
                  <a:schemeClr val="tx2">
                    <a:lumMod val="50000"/>
                  </a:schemeClr>
                </a:solidFill>
              </a:defRPr>
            </a:lvl2pPr>
            <a:lvl3pPr marL="0" indent="0">
              <a:buSzTx/>
              <a:buNone/>
              <a:defRPr>
                <a:solidFill>
                  <a:schemeClr val="tx2">
                    <a:lumMod val="50000"/>
                  </a:schemeClr>
                </a:solidFill>
              </a:defRPr>
            </a:lvl3pPr>
            <a:lvl4pPr marL="0" indent="0">
              <a:buSzTx/>
              <a:buNone/>
              <a:defRPr>
                <a:solidFill>
                  <a:schemeClr val="tx2">
                    <a:lumMod val="50000"/>
                  </a:schemeClr>
                </a:solidFill>
              </a:defRPr>
            </a:lvl4pPr>
            <a:lvl5pPr marL="0" indent="0">
              <a:buSzTx/>
              <a:buNone/>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6402" y="387506"/>
            <a:ext cx="16601277" cy="1836280"/>
          </a:xfrm>
        </p:spPr>
        <p:txBody>
          <a:bodyPr anchor="ctr"/>
          <a:lstStyle>
            <a:lvl1pPr>
              <a:defRPr>
                <a:latin typeface="Lato Heavy" panose="020F0502020204030203" pitchFamily="34" charset="0"/>
                <a:ea typeface="Lato Heavy" panose="020F0502020204030203" pitchFamily="34" charset="0"/>
                <a:cs typeface="Lato Heavy" panose="020F0502020204030203"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spcAft>
                <a:spcPts val="1138"/>
              </a:spcAft>
              <a:defRPr>
                <a:latin typeface="Lato" panose="020F0502020204030203" pitchFamily="34" charset="0"/>
                <a:ea typeface="Lato" panose="020F0502020204030203" pitchFamily="34" charset="0"/>
                <a:cs typeface="Lato" panose="020F0502020204030203" pitchFamily="34" charset="0"/>
              </a:defRPr>
            </a:lvl1pPr>
            <a:lvl2pPr>
              <a:spcAft>
                <a:spcPts val="1138"/>
              </a:spcAft>
              <a:defRPr>
                <a:latin typeface="Lato" panose="020F0502020204030203" pitchFamily="34" charset="0"/>
                <a:ea typeface="Lato" panose="020F0502020204030203" pitchFamily="34" charset="0"/>
                <a:cs typeface="Lato" panose="020F0502020204030203" pitchFamily="34" charset="0"/>
              </a:defRPr>
            </a:lvl2pPr>
            <a:lvl3pPr>
              <a:spcAft>
                <a:spcPts val="1138"/>
              </a:spcAft>
              <a:defRPr>
                <a:latin typeface="Lato" panose="020F0502020204030203" pitchFamily="34" charset="0"/>
                <a:ea typeface="Lato" panose="020F0502020204030203" pitchFamily="34" charset="0"/>
                <a:cs typeface="Lato" panose="020F0502020204030203" pitchFamily="34" charset="0"/>
              </a:defRPr>
            </a:lvl3pPr>
            <a:lvl4pPr>
              <a:spcAft>
                <a:spcPts val="1138"/>
              </a:spcAft>
              <a:defRPr>
                <a:latin typeface="Lato" panose="020F0502020204030203" pitchFamily="34" charset="0"/>
                <a:ea typeface="Lato" panose="020F0502020204030203" pitchFamily="34" charset="0"/>
                <a:cs typeface="Lato" panose="020F0502020204030203" pitchFamily="34" charset="0"/>
              </a:defRPr>
            </a:lvl4pPr>
            <a:lvl5pPr>
              <a:spcAft>
                <a:spcPts val="1138"/>
              </a:spcAft>
              <a:defRPr>
                <a:latin typeface="Lato" panose="020F0502020204030203" pitchFamily="34" charset="0"/>
                <a:ea typeface="Lato" panose="020F0502020204030203" pitchFamily="34" charset="0"/>
                <a:cs typeface="Lato" panose="020F050202020403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707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9"/>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10"/>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 id="2147483659" r:id="rId7"/>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ideo" Target="https://www.youtube.com/embed/gW3hkgrh3wk?start=198&amp;feature=oembed" TargetMode="Externa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424172" y="956366"/>
            <a:ext cx="9191782" cy="1587612"/>
          </a:xfrm>
          <a:prstGeom prst="rect">
            <a:avLst/>
          </a:prstGeom>
        </p:spPr>
        <p:txBody>
          <a:bodyPr>
            <a:normAutofit fontScale="90000"/>
          </a:bodyPr>
          <a:lstStyle/>
          <a:p>
            <a:pPr defTabSz="521910">
              <a:defRPr sz="4000"/>
            </a:pPr>
            <a:r>
              <a:rPr lang="en-GB" sz="7200" noProof="0" dirty="0"/>
              <a:t>A </a:t>
            </a:r>
            <a:r>
              <a:rPr lang="en-GB" sz="7200" noProof="0" dirty="0" err="1"/>
              <a:t>ESFERA</a:t>
            </a:r>
            <a:r>
              <a:rPr lang="en-GB" sz="7200" noProof="0" dirty="0"/>
              <a:t> E A </a:t>
            </a:r>
            <a:r>
              <a:rPr lang="en-GB" sz="7200" noProof="0" dirty="0" err="1"/>
              <a:t>COORDENAÇÃO</a:t>
            </a:r>
            <a:endParaRPr lang="en-GB" sz="7200" noProof="0" dirty="0"/>
          </a:p>
        </p:txBody>
      </p:sp>
      <p:pic>
        <p:nvPicPr>
          <p:cNvPr id="2052" name="Picture 4" descr="Related image">
            <a:extLst>
              <a:ext uri="{FF2B5EF4-FFF2-40B4-BE49-F238E27FC236}">
                <a16:creationId xmlns:a16="http://schemas.microsoft.com/office/drawing/2014/main" id="{9BFD6A1D-0D28-4D20-B760-71498165C6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4172" y="3671888"/>
            <a:ext cx="6934766" cy="48767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9ADCC91-2CD4-43DF-8FCE-329767F706BC}"/>
              </a:ext>
            </a:extLst>
          </p:cNvPr>
          <p:cNvSpPr txBox="1"/>
          <p:nvPr/>
        </p:nvSpPr>
        <p:spPr>
          <a:xfrm>
            <a:off x="11028190" y="8592049"/>
            <a:ext cx="3813543"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 dirty="0" err="1">
                <a:solidFill>
                  <a:srgbClr val="00B297"/>
                </a:solidFill>
              </a:rPr>
              <a:t>Organização</a:t>
            </a:r>
            <a:r>
              <a:rPr lang="en-US" sz="2000" dirty="0">
                <a:solidFill>
                  <a:srgbClr val="00B297"/>
                </a:solidFill>
              </a:rPr>
              <a:t> Mundial de </a:t>
            </a:r>
            <a:r>
              <a:rPr lang="en-US" sz="2000" dirty="0" err="1">
                <a:solidFill>
                  <a:srgbClr val="00B297"/>
                </a:solidFill>
              </a:rPr>
              <a:t>Saúde</a:t>
            </a:r>
            <a:endParaRPr lang="en-US" sz="2000" dirty="0">
              <a:solidFill>
                <a:srgbClr val="00B297"/>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85816" y="7295846"/>
            <a:ext cx="1767886" cy="889685"/>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a:solidFill>
                  <a:schemeClr val="tx2"/>
                </a:solidFill>
                <a:latin typeface="Open Sans"/>
              </a:rPr>
              <a:t>Alimentação/Segurança alimentar	</a:t>
            </a:r>
          </a:p>
        </p:txBody>
      </p:sp>
      <p:sp>
        <p:nvSpPr>
          <p:cNvPr id="6" name="Rectangle 5"/>
          <p:cNvSpPr/>
          <p:nvPr/>
        </p:nvSpPr>
        <p:spPr>
          <a:xfrm>
            <a:off x="5200954" y="7313701"/>
            <a:ext cx="1365504" cy="895867"/>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a:solidFill>
                  <a:schemeClr val="tx2"/>
                </a:solidFill>
                <a:latin typeface="Open Sans"/>
              </a:rPr>
              <a:t>Saúde e Nutrição</a:t>
            </a:r>
          </a:p>
        </p:txBody>
      </p:sp>
      <p:sp>
        <p:nvSpPr>
          <p:cNvPr id="7" name="Rectangle 6"/>
          <p:cNvSpPr/>
          <p:nvPr/>
        </p:nvSpPr>
        <p:spPr>
          <a:xfrm>
            <a:off x="6730209" y="7297638"/>
            <a:ext cx="1365504" cy="906718"/>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dirty="0">
                <a:solidFill>
                  <a:schemeClr val="tx2"/>
                </a:solidFill>
                <a:latin typeface="Open Sans"/>
              </a:rPr>
              <a:t>Abrigo e CRI</a:t>
            </a:r>
          </a:p>
        </p:txBody>
      </p:sp>
      <p:sp>
        <p:nvSpPr>
          <p:cNvPr id="8" name="Rectangle 7"/>
          <p:cNvSpPr/>
          <p:nvPr/>
        </p:nvSpPr>
        <p:spPr>
          <a:xfrm>
            <a:off x="8257929" y="7298194"/>
            <a:ext cx="1365504" cy="913797"/>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a:solidFill>
                  <a:schemeClr val="tx2"/>
                </a:solidFill>
                <a:latin typeface="Open Sans"/>
              </a:rPr>
              <a:t>WASH</a:t>
            </a:r>
          </a:p>
        </p:txBody>
      </p:sp>
      <p:sp>
        <p:nvSpPr>
          <p:cNvPr id="9" name="Rectangle 8"/>
          <p:cNvSpPr/>
          <p:nvPr/>
        </p:nvSpPr>
        <p:spPr>
          <a:xfrm>
            <a:off x="9785649" y="7282408"/>
            <a:ext cx="1365504"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a:solidFill>
                  <a:schemeClr val="tx2"/>
                </a:solidFill>
                <a:latin typeface="Open Sans"/>
              </a:rPr>
              <a:t>Educação</a:t>
            </a:r>
          </a:p>
        </p:txBody>
      </p:sp>
      <p:sp>
        <p:nvSpPr>
          <p:cNvPr id="10" name="Rounded Rectangle 9"/>
          <p:cNvSpPr/>
          <p:nvPr/>
        </p:nvSpPr>
        <p:spPr>
          <a:xfrm>
            <a:off x="6957336" y="4719970"/>
            <a:ext cx="4746984" cy="1478364"/>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2655" b="1">
                <a:solidFill>
                  <a:schemeClr val="bg1"/>
                </a:solidFill>
                <a:latin typeface="Open Sans"/>
              </a:rPr>
              <a:t>Grupo de trabalho multissetorial</a:t>
            </a:r>
          </a:p>
          <a:p>
            <a:pPr algn="ctr"/>
            <a:r>
              <a:rPr lang="pt-PT" sz="2655" b="1">
                <a:solidFill>
                  <a:schemeClr val="bg1"/>
                </a:solidFill>
                <a:latin typeface="Open Sans"/>
              </a:rPr>
              <a:t>(abordagem de necessidades básicas)</a:t>
            </a:r>
          </a:p>
        </p:txBody>
      </p:sp>
      <p:sp>
        <p:nvSpPr>
          <p:cNvPr id="11" name="Rounded Rectangle 10"/>
          <p:cNvSpPr/>
          <p:nvPr/>
        </p:nvSpPr>
        <p:spPr>
          <a:xfrm>
            <a:off x="7090489" y="2597851"/>
            <a:ext cx="4681728" cy="1960159"/>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2800" b="1" dirty="0">
                <a:solidFill>
                  <a:schemeClr val="bg1"/>
                </a:solidFill>
                <a:latin typeface="Open Sans"/>
              </a:rPr>
              <a:t>Representante/</a:t>
            </a:r>
            <a:r>
              <a:rPr lang="pt-PT" sz="2800" b="1" dirty="0" err="1">
                <a:solidFill>
                  <a:schemeClr val="bg1"/>
                </a:solidFill>
                <a:latin typeface="Open Sans"/>
              </a:rPr>
              <a:t>Coorde-nador</a:t>
            </a:r>
            <a:r>
              <a:rPr lang="pt-PT" sz="2800" b="1" dirty="0">
                <a:solidFill>
                  <a:schemeClr val="bg1"/>
                </a:solidFill>
                <a:latin typeface="Open Sans"/>
              </a:rPr>
              <a:t> para os  Refugiados - Grupo de Alto Nível Interagências</a:t>
            </a:r>
          </a:p>
        </p:txBody>
      </p:sp>
      <p:sp>
        <p:nvSpPr>
          <p:cNvPr id="12" name="Rounded Rectangle 11"/>
          <p:cNvSpPr/>
          <p:nvPr/>
        </p:nvSpPr>
        <p:spPr>
          <a:xfrm>
            <a:off x="6955536" y="1131760"/>
            <a:ext cx="4681728" cy="1150259"/>
          </a:xfrm>
          <a:prstGeom prst="roundRect">
            <a:avLst/>
          </a:prstGeom>
          <a:solidFill>
            <a:schemeClr val="accent1">
              <a:lumMod val="50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975337">
              <a:defRPr/>
            </a:pPr>
            <a:r>
              <a:rPr lang="pt-PT" sz="3793" b="1">
                <a:solidFill>
                  <a:schemeClr val="bg1"/>
                </a:solidFill>
                <a:latin typeface="Open Sans"/>
              </a:rPr>
              <a:t>Governo</a:t>
            </a:r>
          </a:p>
        </p:txBody>
      </p:sp>
      <p:cxnSp>
        <p:nvCxnSpPr>
          <p:cNvPr id="13" name="Straight Connector 12"/>
          <p:cNvCxnSpPr>
            <a:cxnSpLocks/>
            <a:stCxn id="10" idx="2"/>
            <a:endCxn id="7" idx="0"/>
          </p:cNvCxnSpPr>
          <p:nvPr/>
        </p:nvCxnSpPr>
        <p:spPr>
          <a:xfrm flipH="1">
            <a:off x="7412961" y="6198334"/>
            <a:ext cx="1917867" cy="1099304"/>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a:stCxn id="10" idx="2"/>
            <a:endCxn id="6" idx="0"/>
          </p:cNvCxnSpPr>
          <p:nvPr/>
        </p:nvCxnSpPr>
        <p:spPr>
          <a:xfrm flipH="1">
            <a:off x="5883706" y="6198334"/>
            <a:ext cx="3447122" cy="111536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a:stCxn id="10" idx="2"/>
            <a:endCxn id="9" idx="0"/>
          </p:cNvCxnSpPr>
          <p:nvPr/>
        </p:nvCxnSpPr>
        <p:spPr>
          <a:xfrm>
            <a:off x="9330828" y="6198334"/>
            <a:ext cx="1137573" cy="108407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a:stCxn id="10" idx="2"/>
            <a:endCxn id="5" idx="0"/>
          </p:cNvCxnSpPr>
          <p:nvPr/>
        </p:nvCxnSpPr>
        <p:spPr>
          <a:xfrm flipH="1">
            <a:off x="4169759" y="6198334"/>
            <a:ext cx="5161069" cy="10975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a:stCxn id="10" idx="2"/>
            <a:endCxn id="85" idx="0"/>
          </p:cNvCxnSpPr>
          <p:nvPr/>
        </p:nvCxnSpPr>
        <p:spPr>
          <a:xfrm>
            <a:off x="9330828" y="6198334"/>
            <a:ext cx="2853969" cy="10702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cxnSpLocks/>
            <a:stCxn id="89" idx="1"/>
            <a:endCxn id="10" idx="3"/>
          </p:cNvCxnSpPr>
          <p:nvPr/>
        </p:nvCxnSpPr>
        <p:spPr>
          <a:xfrm flipH="1">
            <a:off x="11704320" y="4001963"/>
            <a:ext cx="1731909" cy="1457189"/>
          </a:xfrm>
          <a:prstGeom prst="line">
            <a:avLst/>
          </a:prstGeom>
          <a:ln>
            <a:solidFill>
              <a:srgbClr val="A73E3B"/>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67812" y="3100352"/>
            <a:ext cx="3446647" cy="1329597"/>
          </a:xfrm>
          <a:prstGeom prst="rect">
            <a:avLst/>
          </a:prstGeom>
          <a:noFill/>
        </p:spPr>
        <p:txBody>
          <a:bodyPr wrap="square" lIns="97536" tIns="48769" rIns="97536" bIns="48769" rtlCol="0">
            <a:spAutoFit/>
          </a:bodyPr>
          <a:lstStyle/>
          <a:p>
            <a:pPr algn="l"/>
            <a:r>
              <a:rPr lang="pt-PT" sz="4000" b="1" dirty="0">
                <a:solidFill>
                  <a:srgbClr val="000000"/>
                </a:solidFill>
                <a:latin typeface="Open Sans"/>
              </a:rPr>
              <a:t>Nível de Direção</a:t>
            </a:r>
            <a:endParaRPr lang="pt-PT" sz="4000" b="1" dirty="0">
              <a:solidFill>
                <a:srgbClr val="000000"/>
              </a:solidFill>
              <a:highlight>
                <a:srgbClr val="FFFF00"/>
              </a:highlight>
              <a:latin typeface="Open Sans"/>
            </a:endParaRPr>
          </a:p>
        </p:txBody>
      </p:sp>
      <p:sp>
        <p:nvSpPr>
          <p:cNvPr id="21" name="TextBox 20"/>
          <p:cNvSpPr txBox="1"/>
          <p:nvPr/>
        </p:nvSpPr>
        <p:spPr>
          <a:xfrm>
            <a:off x="228324" y="4719970"/>
            <a:ext cx="3767722" cy="1329597"/>
          </a:xfrm>
          <a:prstGeom prst="rect">
            <a:avLst/>
          </a:prstGeom>
          <a:noFill/>
        </p:spPr>
        <p:txBody>
          <a:bodyPr wrap="square" lIns="97536" tIns="48769" rIns="97536" bIns="48769" rtlCol="0">
            <a:spAutoFit/>
          </a:bodyPr>
          <a:lstStyle/>
          <a:p>
            <a:pPr algn="l"/>
            <a:r>
              <a:rPr lang="pt-PT" sz="4000" b="1">
                <a:solidFill>
                  <a:srgbClr val="000000"/>
                </a:solidFill>
                <a:latin typeface="Open Sans"/>
              </a:rPr>
              <a:t>Nível multissetorial</a:t>
            </a:r>
          </a:p>
        </p:txBody>
      </p:sp>
      <p:sp>
        <p:nvSpPr>
          <p:cNvPr id="22" name="TextBox 21"/>
          <p:cNvSpPr txBox="1"/>
          <p:nvPr/>
        </p:nvSpPr>
        <p:spPr>
          <a:xfrm>
            <a:off x="600160" y="6992498"/>
            <a:ext cx="2869361" cy="1329597"/>
          </a:xfrm>
          <a:prstGeom prst="rect">
            <a:avLst/>
          </a:prstGeom>
          <a:noFill/>
        </p:spPr>
        <p:txBody>
          <a:bodyPr wrap="square" lIns="97536" tIns="48769" rIns="97536" bIns="48769" rtlCol="0">
            <a:spAutoFit/>
          </a:bodyPr>
          <a:lstStyle/>
          <a:p>
            <a:pPr algn="l"/>
            <a:r>
              <a:rPr lang="pt-PT" sz="4000" b="1">
                <a:solidFill>
                  <a:srgbClr val="000000"/>
                </a:solidFill>
                <a:latin typeface="Open Sans"/>
              </a:rPr>
              <a:t>Nível</a:t>
            </a:r>
          </a:p>
          <a:p>
            <a:pPr algn="l"/>
            <a:r>
              <a:rPr lang="pt-PT" sz="4000" b="1">
                <a:solidFill>
                  <a:srgbClr val="000000"/>
                </a:solidFill>
                <a:latin typeface="Open Sans"/>
              </a:rPr>
              <a:t>setorial</a:t>
            </a:r>
          </a:p>
        </p:txBody>
      </p:sp>
      <p:cxnSp>
        <p:nvCxnSpPr>
          <p:cNvPr id="23" name="Straight Connector 22"/>
          <p:cNvCxnSpPr/>
          <p:nvPr/>
        </p:nvCxnSpPr>
        <p:spPr>
          <a:xfrm>
            <a:off x="9364776" y="2302372"/>
            <a:ext cx="150" cy="27512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2342401" y="5979478"/>
            <a:ext cx="3440815" cy="1097512"/>
          </a:xfrm>
          <a:prstGeom prst="rect">
            <a:avLst/>
          </a:prstGeom>
          <a:ln/>
        </p:spPr>
        <p:style>
          <a:lnRef idx="1">
            <a:schemeClr val="accent4"/>
          </a:lnRef>
          <a:fillRef idx="2">
            <a:schemeClr val="accent4"/>
          </a:fillRef>
          <a:effectRef idx="1">
            <a:schemeClr val="accent4"/>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pt-PT" sz="1800" b="1">
                <a:solidFill>
                  <a:schemeClr val="tx2"/>
                </a:solidFill>
                <a:latin typeface="Open Sans"/>
              </a:rPr>
              <a:t>Prestação de contas às populações afetadas/comunicação com as comunidades afetadas</a:t>
            </a:r>
          </a:p>
        </p:txBody>
      </p:sp>
      <p:cxnSp>
        <p:nvCxnSpPr>
          <p:cNvPr id="25" name="Straight Connector 24"/>
          <p:cNvCxnSpPr>
            <a:cxnSpLocks/>
            <a:stCxn id="10" idx="2"/>
            <a:endCxn id="24" idx="0"/>
          </p:cNvCxnSpPr>
          <p:nvPr/>
        </p:nvCxnSpPr>
        <p:spPr>
          <a:xfrm flipH="1" flipV="1">
            <a:off x="4062809" y="5979478"/>
            <a:ext cx="5268019" cy="21885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a:stCxn id="11" idx="2"/>
            <a:endCxn id="10" idx="0"/>
          </p:cNvCxnSpPr>
          <p:nvPr/>
        </p:nvCxnSpPr>
        <p:spPr>
          <a:xfrm flipH="1">
            <a:off x="9330828" y="4558010"/>
            <a:ext cx="100525" cy="16196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913076" y="4143501"/>
            <a:ext cx="2309094" cy="1402368"/>
          </a:xfrm>
          <a:prstGeom prst="rect">
            <a:avLst/>
          </a:prstGeom>
          <a:ln/>
        </p:spPr>
        <p:style>
          <a:lnRef idx="1">
            <a:schemeClr val="accent6"/>
          </a:lnRef>
          <a:fillRef idx="2">
            <a:schemeClr val="accent6"/>
          </a:fillRef>
          <a:effectRef idx="1">
            <a:schemeClr val="accent6"/>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2276" b="1" dirty="0">
                <a:solidFill>
                  <a:schemeClr val="tx2"/>
                </a:solidFill>
                <a:latin typeface="Open Sans"/>
              </a:rPr>
              <a:t>Grupo de Trabalho para a Proteção de Refugiados</a:t>
            </a:r>
          </a:p>
        </p:txBody>
      </p:sp>
      <p:cxnSp>
        <p:nvCxnSpPr>
          <p:cNvPr id="28" name="Straight Connector 27"/>
          <p:cNvCxnSpPr>
            <a:cxnSpLocks/>
            <a:stCxn id="10" idx="1"/>
            <a:endCxn id="27" idx="3"/>
          </p:cNvCxnSpPr>
          <p:nvPr/>
        </p:nvCxnSpPr>
        <p:spPr>
          <a:xfrm flipH="1" flipV="1">
            <a:off x="6222170" y="4844685"/>
            <a:ext cx="735166" cy="61446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cxnSpLocks/>
            <a:stCxn id="24" idx="0"/>
            <a:endCxn id="27" idx="2"/>
          </p:cNvCxnSpPr>
          <p:nvPr/>
        </p:nvCxnSpPr>
        <p:spPr>
          <a:xfrm flipV="1">
            <a:off x="4062809" y="5545869"/>
            <a:ext cx="1004814" cy="43360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a:stCxn id="10" idx="3"/>
            <a:endCxn id="50" idx="1"/>
          </p:cNvCxnSpPr>
          <p:nvPr/>
        </p:nvCxnSpPr>
        <p:spPr>
          <a:xfrm>
            <a:off x="11704320" y="5459152"/>
            <a:ext cx="2239874" cy="2654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644242" y="8883497"/>
            <a:ext cx="14510743" cy="960265"/>
          </a:xfrm>
          <a:prstGeom prst="rect">
            <a:avLst/>
          </a:prstGeom>
        </p:spPr>
        <p:txBody>
          <a:bodyPr wrap="square" lIns="97536" tIns="48769" rIns="97536" bIns="48769">
            <a:spAutoFit/>
          </a:bodyPr>
          <a:lstStyle/>
          <a:p>
            <a:r>
              <a:rPr lang="pt-PT" sz="2800" dirty="0" err="1">
                <a:solidFill>
                  <a:schemeClr val="tx2"/>
                </a:solidFill>
                <a:latin typeface="Open Sans"/>
              </a:rPr>
              <a:t>*As</a:t>
            </a:r>
            <a:r>
              <a:rPr lang="pt-PT" sz="2800" dirty="0">
                <a:solidFill>
                  <a:schemeClr val="tx2"/>
                </a:solidFill>
                <a:latin typeface="Open Sans"/>
              </a:rPr>
              <a:t> estruturas podem ser adaptadas e replicadas com base no contexto e na necessidade.</a:t>
            </a:r>
          </a:p>
        </p:txBody>
      </p:sp>
      <p:sp>
        <p:nvSpPr>
          <p:cNvPr id="50" name="Rectangle 49"/>
          <p:cNvSpPr/>
          <p:nvPr/>
        </p:nvSpPr>
        <p:spPr>
          <a:xfrm>
            <a:off x="13944194" y="4818387"/>
            <a:ext cx="2400986" cy="1334618"/>
          </a:xfrm>
          <a:prstGeom prst="rect">
            <a:avLst/>
          </a:prstGeom>
          <a:ln/>
        </p:spPr>
        <p:style>
          <a:lnRef idx="1">
            <a:schemeClr val="accent6"/>
          </a:lnRef>
          <a:fillRef idx="2">
            <a:schemeClr val="accent6"/>
          </a:fillRef>
          <a:effectRef idx="1">
            <a:schemeClr val="accent6"/>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pt-PT" sz="2276" b="1" dirty="0">
                <a:solidFill>
                  <a:schemeClr val="tx2"/>
                </a:solidFill>
                <a:latin typeface="Open Sans"/>
              </a:rPr>
              <a:t>Grupo de Trabalho Técnico para Numerário</a:t>
            </a:r>
          </a:p>
        </p:txBody>
      </p:sp>
      <p:sp>
        <p:nvSpPr>
          <p:cNvPr id="85" name="Rectangle 84"/>
          <p:cNvSpPr/>
          <p:nvPr/>
        </p:nvSpPr>
        <p:spPr>
          <a:xfrm>
            <a:off x="11313369" y="7268622"/>
            <a:ext cx="1742855"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a:solidFill>
                  <a:schemeClr val="tx2"/>
                </a:solidFill>
                <a:latin typeface="Open Sans"/>
              </a:rPr>
              <a:t>Meios de subsistência/auto-suficiência</a:t>
            </a:r>
          </a:p>
        </p:txBody>
      </p:sp>
      <p:cxnSp>
        <p:nvCxnSpPr>
          <p:cNvPr id="86" name="Straight Connector 85"/>
          <p:cNvCxnSpPr>
            <a:cxnSpLocks/>
            <a:stCxn id="10" idx="2"/>
            <a:endCxn id="46" idx="0"/>
          </p:cNvCxnSpPr>
          <p:nvPr/>
        </p:nvCxnSpPr>
        <p:spPr>
          <a:xfrm>
            <a:off x="9330828" y="6198334"/>
            <a:ext cx="4681327" cy="10506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13436229" y="3500146"/>
            <a:ext cx="3416915" cy="1003634"/>
          </a:xfrm>
          <a:prstGeom prst="rect">
            <a:avLst/>
          </a:prstGeom>
          <a:ln/>
        </p:spPr>
        <p:style>
          <a:lnRef idx="1">
            <a:schemeClr val="accent6"/>
          </a:lnRef>
          <a:fillRef idx="2">
            <a:schemeClr val="accent6"/>
          </a:fillRef>
          <a:effectRef idx="1">
            <a:schemeClr val="accent6"/>
          </a:effectRef>
          <a:fontRef idx="minor">
            <a:schemeClr val="dk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2276" b="1">
                <a:solidFill>
                  <a:schemeClr val="tx2"/>
                </a:solidFill>
                <a:latin typeface="Open Sans"/>
              </a:rPr>
              <a:t>Grupo de Trabalho para a Gestão da Informação</a:t>
            </a:r>
          </a:p>
        </p:txBody>
      </p:sp>
      <p:sp>
        <p:nvSpPr>
          <p:cNvPr id="46" name="Rectangle 45"/>
          <p:cNvSpPr/>
          <p:nvPr/>
        </p:nvSpPr>
        <p:spPr>
          <a:xfrm>
            <a:off x="13218440" y="7248993"/>
            <a:ext cx="1587430"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dirty="0">
                <a:solidFill>
                  <a:schemeClr val="tx2"/>
                </a:solidFill>
                <a:latin typeface="Open Sans"/>
              </a:rPr>
              <a:t> </a:t>
            </a:r>
            <a:r>
              <a:rPr lang="pt-PT" sz="1800" b="1" dirty="0" err="1">
                <a:solidFill>
                  <a:schemeClr val="tx2"/>
                </a:solidFill>
                <a:latin typeface="Open Sans"/>
              </a:rPr>
              <a:t>Telecomu-nicações</a:t>
            </a:r>
            <a:r>
              <a:rPr lang="pt-PT" sz="1800" b="1" dirty="0">
                <a:solidFill>
                  <a:schemeClr val="tx2"/>
                </a:solidFill>
                <a:latin typeface="Open Sans"/>
              </a:rPr>
              <a:t> de emergência</a:t>
            </a:r>
          </a:p>
        </p:txBody>
      </p:sp>
      <p:sp>
        <p:nvSpPr>
          <p:cNvPr id="47" name="Rectangle 46"/>
          <p:cNvSpPr/>
          <p:nvPr/>
        </p:nvSpPr>
        <p:spPr>
          <a:xfrm>
            <a:off x="14983163" y="7254334"/>
            <a:ext cx="1587429" cy="908876"/>
          </a:xfrm>
          <a:prstGeom prst="rect">
            <a:avLst/>
          </a:prstGeom>
          <a:solidFill>
            <a:schemeClr val="accent1">
              <a:lumMod val="40000"/>
              <a:lumOff val="60000"/>
            </a:schemeClr>
          </a:solid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7536" tIns="48769" rIns="97536" bIns="48769"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pt-PT" sz="1800" b="1">
                <a:solidFill>
                  <a:schemeClr val="tx2"/>
                </a:solidFill>
                <a:latin typeface="Open Sans"/>
              </a:rPr>
              <a:t>Apoio operacional</a:t>
            </a:r>
          </a:p>
        </p:txBody>
      </p:sp>
      <p:cxnSp>
        <p:nvCxnSpPr>
          <p:cNvPr id="48" name="Straight Connector 47"/>
          <p:cNvCxnSpPr>
            <a:cxnSpLocks/>
            <a:stCxn id="10" idx="2"/>
            <a:endCxn id="47" idx="0"/>
          </p:cNvCxnSpPr>
          <p:nvPr/>
        </p:nvCxnSpPr>
        <p:spPr>
          <a:xfrm>
            <a:off x="9330828" y="6198334"/>
            <a:ext cx="6446050" cy="10560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4AD4E289-95A0-43E1-9D76-5E39826C6394}"/>
              </a:ext>
            </a:extLst>
          </p:cNvPr>
          <p:cNvSpPr>
            <a:spLocks noGrp="1"/>
          </p:cNvSpPr>
          <p:nvPr>
            <p:ph type="title"/>
          </p:nvPr>
        </p:nvSpPr>
        <p:spPr>
          <a:xfrm>
            <a:off x="369492" y="689856"/>
            <a:ext cx="16601277" cy="734821"/>
          </a:xfrm>
        </p:spPr>
        <p:txBody>
          <a:bodyPr>
            <a:normAutofit fontScale="90000"/>
          </a:bodyPr>
          <a:lstStyle/>
          <a:p>
            <a:r>
              <a:rPr lang="pt-PT" dirty="0">
                <a:latin typeface="Open Sans"/>
              </a:rPr>
              <a:t>Modelo de coordenação de refugiados para </a:t>
            </a:r>
            <a:r>
              <a:rPr lang="pt-PT" dirty="0" err="1">
                <a:latin typeface="Open Sans"/>
              </a:rPr>
              <a:t>emergências*</a:t>
            </a:r>
            <a:endParaRPr lang="pt-PT" dirty="0">
              <a:latin typeface="Open Sans"/>
            </a:endParaRPr>
          </a:p>
        </p:txBody>
      </p:sp>
      <p:cxnSp>
        <p:nvCxnSpPr>
          <p:cNvPr id="81" name="Straight Connector 80">
            <a:extLst>
              <a:ext uri="{FF2B5EF4-FFF2-40B4-BE49-F238E27FC236}">
                <a16:creationId xmlns:a16="http://schemas.microsoft.com/office/drawing/2014/main" id="{A1F10445-AB8C-4517-AD65-6D6FE276B69D}"/>
              </a:ext>
            </a:extLst>
          </p:cNvPr>
          <p:cNvCxnSpPr>
            <a:cxnSpLocks/>
            <a:stCxn id="10" idx="2"/>
            <a:endCxn id="8" idx="0"/>
          </p:cNvCxnSpPr>
          <p:nvPr/>
        </p:nvCxnSpPr>
        <p:spPr>
          <a:xfrm flipH="1">
            <a:off x="8940681" y="6198334"/>
            <a:ext cx="390147" cy="109986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413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C3D93-B929-4672-A297-E307F82DC20C}"/>
              </a:ext>
            </a:extLst>
          </p:cNvPr>
          <p:cNvSpPr>
            <a:spLocks noGrp="1"/>
          </p:cNvSpPr>
          <p:nvPr>
            <p:ph type="title"/>
          </p:nvPr>
        </p:nvSpPr>
        <p:spPr>
          <a:xfrm>
            <a:off x="181192" y="168099"/>
            <a:ext cx="14785147" cy="1190673"/>
          </a:xfrm>
        </p:spPr>
        <p:txBody>
          <a:bodyPr>
            <a:normAutofit fontScale="90000"/>
          </a:bodyPr>
          <a:lstStyle/>
          <a:p>
            <a:r>
              <a:rPr lang="pt-PT" cap="none"/>
              <a:t>A coordenação em ação</a:t>
            </a:r>
          </a:p>
        </p:txBody>
      </p:sp>
      <p:pic>
        <p:nvPicPr>
          <p:cNvPr id="7" name="Online Media 6" title="Shelter Cluster Philippines: Coordinating humanitarian shelter following Typhoon Haiyan">
            <a:hlinkClick r:id="" action="ppaction://media"/>
            <a:extLst>
              <a:ext uri="{FF2B5EF4-FFF2-40B4-BE49-F238E27FC236}">
                <a16:creationId xmlns:a16="http://schemas.microsoft.com/office/drawing/2014/main" id="{EDB23CDF-D02B-42C4-87E2-24283B3A0DAC}"/>
              </a:ext>
            </a:extLst>
          </p:cNvPr>
          <p:cNvPicPr>
            <a:picLocks noRot="1" noChangeAspect="1"/>
          </p:cNvPicPr>
          <p:nvPr>
            <a:videoFile r:link="rId1"/>
          </p:nvPr>
        </p:nvPicPr>
        <p:blipFill>
          <a:blip r:embed="rId4"/>
          <a:stretch>
            <a:fillRect/>
          </a:stretch>
        </p:blipFill>
        <p:spPr>
          <a:xfrm>
            <a:off x="1529795" y="1358772"/>
            <a:ext cx="14280672" cy="8032878"/>
          </a:xfrm>
          <a:prstGeom prst="rect">
            <a:avLst/>
          </a:prstGeom>
        </p:spPr>
      </p:pic>
    </p:spTree>
    <p:extLst>
      <p:ext uri="{BB962C8B-B14F-4D97-AF65-F5344CB8AC3E}">
        <p14:creationId xmlns:p14="http://schemas.microsoft.com/office/powerpoint/2010/main" val="181528022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237F-32A6-4916-96FB-D16F40BA528D}"/>
              </a:ext>
            </a:extLst>
          </p:cNvPr>
          <p:cNvSpPr>
            <a:spLocks noGrp="1"/>
          </p:cNvSpPr>
          <p:nvPr>
            <p:ph type="title"/>
          </p:nvPr>
        </p:nvSpPr>
        <p:spPr/>
        <p:txBody>
          <a:bodyPr/>
          <a:lstStyle/>
          <a:p>
            <a:r>
              <a:rPr lang="en-GB" dirty="0" err="1"/>
              <a:t>Mensagens-chave</a:t>
            </a:r>
            <a:endParaRPr lang="en-GB" noProof="0" dirty="0"/>
          </a:p>
        </p:txBody>
      </p:sp>
      <p:sp>
        <p:nvSpPr>
          <p:cNvPr id="3" name="Text Placeholder 2">
            <a:extLst>
              <a:ext uri="{FF2B5EF4-FFF2-40B4-BE49-F238E27FC236}">
                <a16:creationId xmlns:a16="http://schemas.microsoft.com/office/drawing/2014/main" id="{F7507F61-4EF0-4687-B400-D619639F17C9}"/>
              </a:ext>
            </a:extLst>
          </p:cNvPr>
          <p:cNvSpPr>
            <a:spLocks noGrp="1"/>
          </p:cNvSpPr>
          <p:nvPr>
            <p:ph type="body" sz="half" idx="1"/>
          </p:nvPr>
        </p:nvSpPr>
        <p:spPr>
          <a:xfrm>
            <a:off x="1231991" y="1477108"/>
            <a:ext cx="13953493" cy="6910753"/>
          </a:xfrm>
        </p:spPr>
        <p:txBody>
          <a:bodyPr>
            <a:normAutofit fontScale="92500"/>
          </a:bodyPr>
          <a:lstStyle/>
          <a:p>
            <a:pPr marL="571500" lvl="0" indent="-571500">
              <a:buFont typeface="Arial" panose="020B0604020202020204" pitchFamily="34" charset="0"/>
              <a:buChar char="•"/>
            </a:pPr>
            <a:r>
              <a:rPr lang="pt-PT" dirty="0"/>
              <a:t>A coordenação é crucial para uma resposta humanitária eficaz. </a:t>
            </a:r>
          </a:p>
          <a:p>
            <a:pPr marL="571500" lvl="0" indent="-571500">
              <a:buFont typeface="Arial" panose="020B0604020202020204" pitchFamily="34" charset="0"/>
              <a:buChar char="•"/>
            </a:pPr>
            <a:r>
              <a:rPr lang="pt-PT" dirty="0"/>
              <a:t>A comunicação é essencial para uma coordenação eficaz. </a:t>
            </a:r>
          </a:p>
          <a:p>
            <a:pPr marL="571500" lvl="0" indent="-571500" defTabSz="796925">
              <a:buFont typeface="Arial" panose="020B0604020202020204" pitchFamily="34" charset="0"/>
              <a:buChar char="•"/>
            </a:pPr>
            <a:r>
              <a:rPr lang="pt-PT" dirty="0"/>
              <a:t>A coordenação </a:t>
            </a:r>
            <a:r>
              <a:rPr lang="pt-PT" b="1" dirty="0" err="1"/>
              <a:t>intra</a:t>
            </a:r>
            <a:r>
              <a:rPr lang="pt-PT" dirty="0" err="1"/>
              <a:t>ssetorial</a:t>
            </a:r>
            <a:r>
              <a:rPr lang="pt-PT" dirty="0"/>
              <a:t> é tão importante quanto a coordenação </a:t>
            </a:r>
            <a:r>
              <a:rPr lang="pt-PT" b="1" dirty="0"/>
              <a:t>inter</a:t>
            </a:r>
            <a:r>
              <a:rPr lang="pt-PT" dirty="0"/>
              <a:t>setorial.</a:t>
            </a:r>
          </a:p>
          <a:p>
            <a:pPr marL="571500" lvl="0" indent="-571500">
              <a:buFont typeface="Arial" panose="020B0604020202020204" pitchFamily="34" charset="0"/>
              <a:buChar char="•"/>
            </a:pPr>
            <a:r>
              <a:rPr lang="pt-PT" dirty="0"/>
              <a:t>Existem dois modelos de coordenação estabelecidos a nível mundial para a ajuda humanitária internacional: a Abordagem de </a:t>
            </a:r>
            <a:r>
              <a:rPr lang="pt-PT" i="1" dirty="0"/>
              <a:t>Cluster</a:t>
            </a:r>
            <a:r>
              <a:rPr lang="pt-PT" dirty="0"/>
              <a:t> do IASC para catástrofes e o Modelo de Coordenação de Refugiados da ACNUR para emergências relativas a refugiados.</a:t>
            </a:r>
          </a:p>
        </p:txBody>
      </p:sp>
      <p:sp>
        <p:nvSpPr>
          <p:cNvPr id="4" name="Slide Number Placeholder 3">
            <a:extLst>
              <a:ext uri="{FF2B5EF4-FFF2-40B4-BE49-F238E27FC236}">
                <a16:creationId xmlns:a16="http://schemas.microsoft.com/office/drawing/2014/main" id="{081A040C-057E-4064-95F0-DDDE718B536A}"/>
              </a:ext>
            </a:extLst>
          </p:cNvPr>
          <p:cNvSpPr>
            <a:spLocks noGrp="1"/>
          </p:cNvSpPr>
          <p:nvPr>
            <p:ph type="sldNum" sz="quarter" idx="2"/>
          </p:nvPr>
        </p:nvSpPr>
        <p:spPr/>
        <p:txBody>
          <a:bodyPr/>
          <a:lstStyle/>
          <a:p>
            <a:fld id="{86CB4B4D-7CA3-9044-876B-883B54F8677D}" type="slidenum">
              <a:rPr lang="en-US" smtClean="0"/>
              <a:t>12</a:t>
            </a:fld>
            <a:endParaRPr lang="en-US" dirty="0"/>
          </a:p>
        </p:txBody>
      </p:sp>
    </p:spTree>
    <p:extLst>
      <p:ext uri="{BB962C8B-B14F-4D97-AF65-F5344CB8AC3E}">
        <p14:creationId xmlns:p14="http://schemas.microsoft.com/office/powerpoint/2010/main" val="15475431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05FFE-C7CB-4D81-93DD-6A00A558FAF3}"/>
              </a:ext>
            </a:extLst>
          </p:cNvPr>
          <p:cNvSpPr>
            <a:spLocks noGrp="1"/>
          </p:cNvSpPr>
          <p:nvPr>
            <p:ph type="title"/>
          </p:nvPr>
        </p:nvSpPr>
        <p:spPr>
          <a:xfrm>
            <a:off x="392704" y="70423"/>
            <a:ext cx="16418188" cy="1130300"/>
          </a:xfrm>
        </p:spPr>
        <p:txBody>
          <a:bodyPr>
            <a:normAutofit/>
          </a:bodyPr>
          <a:lstStyle/>
          <a:p>
            <a:r>
              <a:rPr lang="pt-PT" noProof="0" dirty="0"/>
              <a:t>Lembrem-se do velho provérbio </a:t>
            </a:r>
            <a:r>
              <a:rPr lang="pt-PT" noProof="0"/>
              <a:t>africano…</a:t>
            </a:r>
            <a:endParaRPr lang="pt-PT" noProof="0" dirty="0"/>
          </a:p>
        </p:txBody>
      </p:sp>
      <p:sp>
        <p:nvSpPr>
          <p:cNvPr id="4" name="Slide Number Placeholder 3">
            <a:extLst>
              <a:ext uri="{FF2B5EF4-FFF2-40B4-BE49-F238E27FC236}">
                <a16:creationId xmlns:a16="http://schemas.microsoft.com/office/drawing/2014/main" id="{B21B8162-CDFE-47FA-9428-3E09C50DAB5E}"/>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13</a:t>
            </a:fld>
            <a:endParaRPr lang="pt-PT" dirty="0"/>
          </a:p>
        </p:txBody>
      </p:sp>
      <p:pic>
        <p:nvPicPr>
          <p:cNvPr id="5" name="Picture 4">
            <a:extLst>
              <a:ext uri="{FF2B5EF4-FFF2-40B4-BE49-F238E27FC236}">
                <a16:creationId xmlns:a16="http://schemas.microsoft.com/office/drawing/2014/main" id="{98B06E39-04E1-4115-BFA3-D20B2B8765F4}"/>
              </a:ext>
            </a:extLst>
          </p:cNvPr>
          <p:cNvPicPr>
            <a:picLocks noChangeAspect="1"/>
          </p:cNvPicPr>
          <p:nvPr/>
        </p:nvPicPr>
        <p:blipFill rotWithShape="1">
          <a:blip r:embed="rId3"/>
          <a:srcRect t="28017" b="5642"/>
          <a:stretch/>
        </p:blipFill>
        <p:spPr>
          <a:xfrm>
            <a:off x="461037" y="1227660"/>
            <a:ext cx="16418188" cy="6428436"/>
          </a:xfrm>
          <a:prstGeom prst="rect">
            <a:avLst/>
          </a:prstGeom>
        </p:spPr>
      </p:pic>
      <p:sp>
        <p:nvSpPr>
          <p:cNvPr id="3" name="Text Placeholder 2">
            <a:extLst>
              <a:ext uri="{FF2B5EF4-FFF2-40B4-BE49-F238E27FC236}">
                <a16:creationId xmlns:a16="http://schemas.microsoft.com/office/drawing/2014/main" id="{B2DC7A45-5628-4137-8A17-DF621BA2D07C}"/>
              </a:ext>
            </a:extLst>
          </p:cNvPr>
          <p:cNvSpPr>
            <a:spLocks noGrp="1"/>
          </p:cNvSpPr>
          <p:nvPr>
            <p:ph type="body" sz="half" idx="1"/>
          </p:nvPr>
        </p:nvSpPr>
        <p:spPr>
          <a:xfrm>
            <a:off x="604220" y="1410640"/>
            <a:ext cx="13953493" cy="4831360"/>
          </a:xfrm>
        </p:spPr>
        <p:txBody>
          <a:bodyPr>
            <a:normAutofit/>
          </a:bodyPr>
          <a:lstStyle/>
          <a:p>
            <a:r>
              <a:rPr lang="pt-PT" sz="6600" b="1"/>
              <a:t>Se quer ir rápido, vá sozinho</a:t>
            </a:r>
            <a:r>
              <a:rPr lang="pt-PT" sz="6600" b="1" noProof="0"/>
              <a:t>. </a:t>
            </a:r>
          </a:p>
          <a:p>
            <a:r>
              <a:rPr lang="pt-PT" sz="6600" b="1" noProof="0"/>
              <a:t>Se quer ir longe, vá acompanhado. </a:t>
            </a:r>
            <a:endParaRPr lang="pt-PT" sz="6600" b="1" noProof="0" dirty="0"/>
          </a:p>
        </p:txBody>
      </p:sp>
    </p:spTree>
    <p:extLst>
      <p:ext uri="{BB962C8B-B14F-4D97-AF65-F5344CB8AC3E}">
        <p14:creationId xmlns:p14="http://schemas.microsoft.com/office/powerpoint/2010/main" val="65552083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781813" y="3178382"/>
            <a:ext cx="9518732" cy="5359720"/>
          </a:xfrm>
        </p:spPr>
        <p:txBody>
          <a:bodyPr>
            <a:normAutofit fontScale="92500"/>
          </a:bodyPr>
          <a:lstStyle/>
          <a:p>
            <a:pPr lvl="0"/>
            <a:r>
              <a:rPr lang="pt-PT" dirty="0"/>
              <a:t>Descrever as duas principais estruturas de coordenação de emergência que atuam a nível mundial para as crises humanitárias internacionais</a:t>
            </a:r>
            <a:endParaRPr lang="de-DE" dirty="0"/>
          </a:p>
          <a:p>
            <a:pPr lvl="0"/>
            <a:r>
              <a:rPr lang="pt-PT" dirty="0"/>
              <a:t>Explicar o papel e as normas previstas para as atividades e as disposições de coordenação, de acordo com as orientações da Esfera</a:t>
            </a:r>
            <a:endParaRPr lang="de-DE" dirty="0"/>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p:txBody>
          <a:bodyPr/>
          <a:lstStyle/>
          <a:p>
            <a:fld id="{86CB4B4D-7CA3-9044-876B-883B54F8677D}" type="slidenum">
              <a:rPr lang="en-US" smtClean="0"/>
              <a:pPr/>
              <a:t>2</a:t>
            </a:fld>
            <a:endParaRPr lang="en-US" dirty="0"/>
          </a:p>
        </p:txBody>
      </p:sp>
      <p:sp>
        <p:nvSpPr>
          <p:cNvPr id="5" name="Title 1">
            <a:extLst>
              <a:ext uri="{FF2B5EF4-FFF2-40B4-BE49-F238E27FC236}">
                <a16:creationId xmlns:a16="http://schemas.microsoft.com/office/drawing/2014/main" id="{C172D15C-5494-4685-AAB2-19D65036AF90}"/>
              </a:ext>
            </a:extLst>
          </p:cNvPr>
          <p:cNvSpPr txBox="1">
            <a:spLocks/>
          </p:cNvSpPr>
          <p:nvPr/>
        </p:nvSpPr>
        <p:spPr>
          <a:xfrm>
            <a:off x="7350369" y="1335372"/>
            <a:ext cx="9915655"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chemeClr val="tx2">
                    <a:lumMod val="50000"/>
                  </a:schemeClr>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en-US" sz="4400" dirty="0">
                <a:solidFill>
                  <a:srgbClr val="000000"/>
                </a:solidFill>
              </a:rPr>
              <a:t>No final </a:t>
            </a:r>
            <a:r>
              <a:rPr lang="en-US" sz="4400" dirty="0" err="1">
                <a:solidFill>
                  <a:srgbClr val="000000"/>
                </a:solidFill>
              </a:rPr>
              <a:t>desta</a:t>
            </a:r>
            <a:r>
              <a:rPr lang="en-US" sz="4400" dirty="0">
                <a:solidFill>
                  <a:srgbClr val="000000"/>
                </a:solidFill>
              </a:rPr>
              <a:t> </a:t>
            </a:r>
            <a:r>
              <a:rPr lang="en-US" sz="4400" dirty="0" err="1">
                <a:solidFill>
                  <a:srgbClr val="000000"/>
                </a:solidFill>
              </a:rPr>
              <a:t>sessão</a:t>
            </a:r>
            <a:r>
              <a:rPr lang="en-US" sz="4400" dirty="0">
                <a:solidFill>
                  <a:srgbClr val="000000"/>
                </a:solidFill>
              </a:rPr>
              <a:t>, </a:t>
            </a:r>
            <a:r>
              <a:rPr lang="en-US" sz="4400" dirty="0" err="1">
                <a:solidFill>
                  <a:srgbClr val="000000"/>
                </a:solidFill>
              </a:rPr>
              <a:t>serão</a:t>
            </a:r>
            <a:r>
              <a:rPr lang="en-US" sz="4400" dirty="0">
                <a:solidFill>
                  <a:srgbClr val="000000"/>
                </a:solidFill>
              </a:rPr>
              <a:t> </a:t>
            </a:r>
            <a:r>
              <a:rPr lang="en-US" sz="4400" dirty="0" err="1">
                <a:solidFill>
                  <a:srgbClr val="000000"/>
                </a:solidFill>
              </a:rPr>
              <a:t>capazes</a:t>
            </a:r>
            <a:r>
              <a:rPr lang="en-US" sz="4400" dirty="0">
                <a:solidFill>
                  <a:srgbClr val="000000"/>
                </a:solidFill>
              </a:rPr>
              <a:t> de:</a:t>
            </a:r>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elated image">
            <a:extLst>
              <a:ext uri="{FF2B5EF4-FFF2-40B4-BE49-F238E27FC236}">
                <a16:creationId xmlns:a16="http://schemas.microsoft.com/office/drawing/2014/main" id="{192D25E1-DCA5-4E88-8204-CCCF6BBBC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 y="1"/>
            <a:ext cx="17340265" cy="9771924"/>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1270039" y="635000"/>
            <a:ext cx="9807264" cy="1988692"/>
          </a:xfrm>
        </p:spPr>
        <p:txBody>
          <a:bodyPr>
            <a:normAutofit/>
          </a:bodyPr>
          <a:lstStyle/>
          <a:p>
            <a:r>
              <a:rPr lang="pt-PT" dirty="0"/>
              <a:t>Exercício da vara mágica</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1270039" y="2616200"/>
            <a:ext cx="9020181" cy="4267200"/>
          </a:xfrm>
        </p:spPr>
        <p:txBody>
          <a:bodyPr/>
          <a:lstStyle/>
          <a:p>
            <a:r>
              <a:rPr lang="pt-PT" dirty="0"/>
              <a:t>Vejamos a coordenação em ação.</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a:xfrm>
            <a:off x="3396741" y="8803219"/>
            <a:ext cx="248466" cy="410369"/>
          </a:xfrm>
        </p:spPr>
        <p:txBody>
          <a:bodyPr/>
          <a:lstStyle/>
          <a:p>
            <a:fld id="{86CB4B4D-7CA3-9044-876B-883B54F8677D}" type="slidenum">
              <a:rPr lang="pt-PT" smtClean="0"/>
              <a:pPr/>
              <a:t>3</a:t>
            </a:fld>
            <a:endParaRPr lang="pt-PT" dirty="0"/>
          </a:p>
        </p:txBody>
      </p:sp>
      <p:pic>
        <p:nvPicPr>
          <p:cNvPr id="9" name="pasted-image.pdf" descr="pasted-image.pdf">
            <a:extLst>
              <a:ext uri="{FF2B5EF4-FFF2-40B4-BE49-F238E27FC236}">
                <a16:creationId xmlns:a16="http://schemas.microsoft.com/office/drawing/2014/main" id="{6A7D7CE5-7776-4C09-9292-FFBBB03B4A28}"/>
              </a:ext>
            </a:extLst>
          </p:cNvPr>
          <p:cNvPicPr>
            <a:picLocks noChangeAspect="1"/>
          </p:cNvPicPr>
          <p:nvPr/>
        </p:nvPicPr>
        <p:blipFill>
          <a:blip r:embed="rId4"/>
          <a:stretch>
            <a:fillRect/>
          </a:stretch>
        </p:blipFill>
        <p:spPr>
          <a:xfrm>
            <a:off x="522445" y="8400288"/>
            <a:ext cx="2443489" cy="1071258"/>
          </a:xfrm>
          <a:prstGeom prst="rect">
            <a:avLst/>
          </a:prstGeom>
          <a:ln w="12700">
            <a:miter lim="400000"/>
          </a:ln>
        </p:spPr>
      </p:pic>
      <p:pic>
        <p:nvPicPr>
          <p:cNvPr id="10" name="pasted-image.pdf" descr="pasted-image.pdf">
            <a:extLst>
              <a:ext uri="{FF2B5EF4-FFF2-40B4-BE49-F238E27FC236}">
                <a16:creationId xmlns:a16="http://schemas.microsoft.com/office/drawing/2014/main" id="{2ECFEC27-ABB3-48CB-914E-DD7D76D09298}"/>
              </a:ext>
            </a:extLst>
          </p:cNvPr>
          <p:cNvPicPr>
            <a:picLocks noChangeAspect="1"/>
          </p:cNvPicPr>
          <p:nvPr/>
        </p:nvPicPr>
        <p:blipFill>
          <a:blip r:embed="rId5"/>
          <a:stretch>
            <a:fillRect/>
          </a:stretch>
        </p:blipFill>
        <p:spPr>
          <a:xfrm>
            <a:off x="3153050" y="8675531"/>
            <a:ext cx="66421" cy="406402"/>
          </a:xfrm>
          <a:prstGeom prst="rect">
            <a:avLst/>
          </a:prstGeom>
          <a:ln w="12700">
            <a:miter lim="400000"/>
          </a:ln>
        </p:spPr>
      </p:pic>
      <p:sp>
        <p:nvSpPr>
          <p:cNvPr id="11" name="Page">
            <a:extLst>
              <a:ext uri="{FF2B5EF4-FFF2-40B4-BE49-F238E27FC236}">
                <a16:creationId xmlns:a16="http://schemas.microsoft.com/office/drawing/2014/main" id="{F67414F7-353B-45D7-B61E-7DD9A352B5CC}"/>
              </a:ext>
            </a:extLst>
          </p:cNvPr>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pt-PT" sz="1867" dirty="0"/>
              <a:t>Slide</a:t>
            </a:r>
          </a:p>
        </p:txBody>
      </p:sp>
    </p:spTree>
    <p:extLst>
      <p:ext uri="{BB962C8B-B14F-4D97-AF65-F5344CB8AC3E}">
        <p14:creationId xmlns:p14="http://schemas.microsoft.com/office/powerpoint/2010/main" val="314400359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133AA0-BAB3-4852-9868-FAAEDDA0E22A}"/>
              </a:ext>
            </a:extLst>
          </p:cNvPr>
          <p:cNvSpPr>
            <a:spLocks noGrp="1"/>
          </p:cNvSpPr>
          <p:nvPr>
            <p:ph type="title"/>
          </p:nvPr>
        </p:nvSpPr>
        <p:spPr/>
        <p:txBody>
          <a:bodyPr/>
          <a:lstStyle/>
          <a:p>
            <a:r>
              <a:rPr lang="en-GB" noProof="0" dirty="0"/>
              <a:t>Como é que </a:t>
            </a:r>
            <a:r>
              <a:rPr lang="en-GB" noProof="0" dirty="0" err="1"/>
              <a:t>correu</a:t>
            </a:r>
            <a:r>
              <a:rPr lang="en-GB" noProof="0" dirty="0"/>
              <a:t>?</a:t>
            </a:r>
          </a:p>
        </p:txBody>
      </p:sp>
      <p:sp>
        <p:nvSpPr>
          <p:cNvPr id="4" name="Text Placeholder 3">
            <a:extLst>
              <a:ext uri="{FF2B5EF4-FFF2-40B4-BE49-F238E27FC236}">
                <a16:creationId xmlns:a16="http://schemas.microsoft.com/office/drawing/2014/main" id="{B80A8EDD-BDB8-4A62-8EF1-87C59E11F36A}"/>
              </a:ext>
            </a:extLst>
          </p:cNvPr>
          <p:cNvSpPr>
            <a:spLocks noGrp="1"/>
          </p:cNvSpPr>
          <p:nvPr>
            <p:ph type="body" sz="quarter" idx="1"/>
          </p:nvPr>
        </p:nvSpPr>
        <p:spPr>
          <a:xfrm>
            <a:off x="1364613" y="2623691"/>
            <a:ext cx="11063763" cy="4506217"/>
          </a:xfrm>
        </p:spPr>
        <p:txBody>
          <a:bodyPr>
            <a:normAutofit/>
          </a:bodyPr>
          <a:lstStyle/>
          <a:p>
            <a:r>
              <a:rPr lang="en-GB" sz="6000" noProof="0" dirty="0"/>
              <a:t>	O que é que </a:t>
            </a:r>
            <a:r>
              <a:rPr lang="en-GB" sz="6000" noProof="0" dirty="0" err="1"/>
              <a:t>funcionou</a:t>
            </a:r>
            <a:r>
              <a:rPr lang="en-GB" sz="6000" noProof="0" dirty="0"/>
              <a:t>? </a:t>
            </a:r>
          </a:p>
          <a:p>
            <a:r>
              <a:rPr lang="en-GB" sz="6000" noProof="0" dirty="0"/>
              <a:t>	</a:t>
            </a:r>
            <a:r>
              <a:rPr lang="en-GB" sz="5200" noProof="0" dirty="0"/>
              <a:t>O que é que </a:t>
            </a:r>
            <a:r>
              <a:rPr lang="en-GB" sz="5200" noProof="0" dirty="0" err="1"/>
              <a:t>não</a:t>
            </a:r>
            <a:r>
              <a:rPr lang="en-GB" sz="5200" noProof="0" dirty="0"/>
              <a:t> </a:t>
            </a:r>
            <a:r>
              <a:rPr lang="en-GB" sz="5200" noProof="0" dirty="0" err="1"/>
              <a:t>funcionou</a:t>
            </a:r>
            <a:r>
              <a:rPr lang="en-GB" sz="5200" noProof="0" dirty="0"/>
              <a:t>?</a:t>
            </a:r>
          </a:p>
        </p:txBody>
      </p:sp>
      <p:sp>
        <p:nvSpPr>
          <p:cNvPr id="5" name="Text Placeholder 4">
            <a:extLst>
              <a:ext uri="{FF2B5EF4-FFF2-40B4-BE49-F238E27FC236}">
                <a16:creationId xmlns:a16="http://schemas.microsoft.com/office/drawing/2014/main" id="{FEC266FC-C063-4879-997E-0734CDA06D55}"/>
              </a:ext>
            </a:extLst>
          </p:cNvPr>
          <p:cNvSpPr>
            <a:spLocks noGrp="1"/>
          </p:cNvSpPr>
          <p:nvPr>
            <p:ph type="body" sz="quarter" idx="14"/>
          </p:nvPr>
        </p:nvSpPr>
        <p:spPr>
          <a:xfrm>
            <a:off x="11012044" y="9185899"/>
            <a:ext cx="6549451" cy="406401"/>
          </a:xfrm>
        </p:spPr>
        <p:txBody>
          <a:bodyPr>
            <a:normAutofit/>
          </a:bodyPr>
          <a:lstStyle/>
          <a:p>
            <a:r>
              <a:rPr lang="en-GB" sz="2000" dirty="0" err="1">
                <a:solidFill>
                  <a:srgbClr val="00B297"/>
                </a:solidFill>
                <a:latin typeface="Open Sans Regular"/>
                <a:sym typeface="Open Sans Regular"/>
              </a:rPr>
              <a:t>Esfera</a:t>
            </a:r>
            <a:r>
              <a:rPr lang="en-GB" sz="2000" dirty="0">
                <a:solidFill>
                  <a:srgbClr val="00B297"/>
                </a:solidFill>
                <a:latin typeface="Open Sans Regular"/>
                <a:sym typeface="Open Sans Regular"/>
              </a:rPr>
              <a:t>/Tristan Hale</a:t>
            </a:r>
          </a:p>
        </p:txBody>
      </p:sp>
      <p:sp>
        <p:nvSpPr>
          <p:cNvPr id="6" name="Slide Number Placeholder 5">
            <a:extLst>
              <a:ext uri="{FF2B5EF4-FFF2-40B4-BE49-F238E27FC236}">
                <a16:creationId xmlns:a16="http://schemas.microsoft.com/office/drawing/2014/main" id="{E0AB57D9-CB96-4A4B-A9C8-562E568B8819}"/>
              </a:ext>
            </a:extLst>
          </p:cNvPr>
          <p:cNvSpPr>
            <a:spLocks noGrp="1"/>
          </p:cNvSpPr>
          <p:nvPr>
            <p:ph type="sldNum" sz="quarter" idx="2"/>
          </p:nvPr>
        </p:nvSpPr>
        <p:spPr/>
        <p:txBody>
          <a:bodyPr/>
          <a:lstStyle/>
          <a:p>
            <a:fld id="{86CB4B4D-7CA3-9044-876B-883B54F8677D}" type="slidenum">
              <a:rPr lang="en-US" smtClean="0"/>
              <a:pPr/>
              <a:t>4</a:t>
            </a:fld>
            <a:endParaRPr lang="en-US" dirty="0"/>
          </a:p>
        </p:txBody>
      </p:sp>
      <p:pic>
        <p:nvPicPr>
          <p:cNvPr id="11" name="Picture Placeholder 10" descr="A group of people wearing costumes&#10;&#10;Description automatically generated">
            <a:extLst>
              <a:ext uri="{FF2B5EF4-FFF2-40B4-BE49-F238E27FC236}">
                <a16:creationId xmlns:a16="http://schemas.microsoft.com/office/drawing/2014/main" id="{5508F62F-4014-4DA7-8450-5D379FC9E732}"/>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val="0"/>
              </a:ext>
            </a:extLst>
          </a:blip>
          <a:srcRect b="-345"/>
          <a:stretch/>
        </p:blipFill>
        <p:spPr>
          <a:xfrm>
            <a:off x="10576732" y="-1"/>
            <a:ext cx="6795615" cy="9753601"/>
          </a:xfrm>
        </p:spPr>
      </p:pic>
    </p:spTree>
    <p:extLst>
      <p:ext uri="{BB962C8B-B14F-4D97-AF65-F5344CB8AC3E}">
        <p14:creationId xmlns:p14="http://schemas.microsoft.com/office/powerpoint/2010/main" val="411035505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normAutofit/>
          </a:bodyPr>
          <a:lstStyle/>
          <a:p>
            <a:r>
              <a:rPr lang="en-GB" noProof="0" dirty="0" err="1"/>
              <a:t>Porque</a:t>
            </a:r>
            <a:r>
              <a:rPr lang="en-GB" noProof="0" dirty="0"/>
              <a:t> é que </a:t>
            </a:r>
            <a:r>
              <a:rPr lang="en-GB" noProof="0" dirty="0" err="1"/>
              <a:t>coordenamos</a:t>
            </a:r>
            <a:r>
              <a:rPr lang="en-GB" noProof="0" dirty="0"/>
              <a:t>?</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888275" y="1200723"/>
            <a:ext cx="15893654" cy="4831360"/>
          </a:xfrm>
        </p:spPr>
        <p:txBody>
          <a:bodyPr>
            <a:normAutofit/>
          </a:bodyPr>
          <a:lstStyle/>
          <a:p>
            <a:r>
              <a:rPr lang="pt-PT" noProof="0" dirty="0"/>
              <a:t>A coordenação humanitária procura melhorar a eficácia da resposta humanitária, assegurando uma maior previsibilidade, responsabilidade e parceria.</a:t>
            </a:r>
            <a:r>
              <a:rPr lang="en-GB" noProof="0" dirty="0"/>
              <a:t> </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5</a:t>
            </a:fld>
            <a:endParaRPr lang="en-US" dirty="0"/>
          </a:p>
        </p:txBody>
      </p:sp>
      <p:pic>
        <p:nvPicPr>
          <p:cNvPr id="2050" name="Picture 2" descr="Coordination">
            <a:extLst>
              <a:ext uri="{FF2B5EF4-FFF2-40B4-BE49-F238E27FC236}">
                <a16:creationId xmlns:a16="http://schemas.microsoft.com/office/drawing/2014/main" id="{50011450-BF7C-42B2-B04E-F4B6E8AA3F29}"/>
              </a:ext>
            </a:extLst>
          </p:cNvPr>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a:stretch/>
        </p:blipFill>
        <p:spPr bwMode="auto">
          <a:xfrm>
            <a:off x="4144826" y="3729038"/>
            <a:ext cx="11138717" cy="60306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6A164CB-4DFB-4928-AD1B-1EA5FCAA4A6E}"/>
              </a:ext>
            </a:extLst>
          </p:cNvPr>
          <p:cNvSpPr txBox="1"/>
          <p:nvPr/>
        </p:nvSpPr>
        <p:spPr>
          <a:xfrm>
            <a:off x="15283543" y="9343231"/>
            <a:ext cx="1163780"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l"/>
            <a:r>
              <a:rPr lang="en-US" sz="2000" dirty="0">
                <a:solidFill>
                  <a:srgbClr val="00B297"/>
                </a:solidFill>
              </a:rPr>
              <a:t>UN OCHA </a:t>
            </a:r>
          </a:p>
        </p:txBody>
      </p:sp>
    </p:spTree>
    <p:extLst>
      <p:ext uri="{BB962C8B-B14F-4D97-AF65-F5344CB8AC3E}">
        <p14:creationId xmlns:p14="http://schemas.microsoft.com/office/powerpoint/2010/main" val="164828313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lstStyle/>
          <a:p>
            <a:r>
              <a:rPr lang="pt-PT" dirty="0"/>
              <a:t>Coordenação humanitária</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703353" y="1465127"/>
            <a:ext cx="15566843" cy="5142354"/>
          </a:xfrm>
        </p:spPr>
        <p:txBody>
          <a:bodyPr>
            <a:normAutofit lnSpcReduction="10000"/>
          </a:bodyPr>
          <a:lstStyle/>
          <a:p>
            <a:r>
              <a:rPr lang="pt-PT" dirty="0"/>
              <a:t>Quando ocorrem emergências, é necessário haver coordenação. Uma boa coordenação significa menos lacunas e sobreposições na assistência prestada pelas organizações humanitárias.</a:t>
            </a:r>
          </a:p>
          <a:p>
            <a:r>
              <a:rPr lang="pt-PT" dirty="0"/>
              <a:t>A coordenação implica avaliar situações e necessidades, acordar prioridades comuns, desenvolver estratégias em comum para abordar questões como a negociação do acesso, a mobilização de financiamento e outros recursos, clarificar mensagens públicas consistentes e acompanhar os progressos.</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pPr/>
              <a:t>6</a:t>
            </a:fld>
            <a:endParaRPr lang="pt-PT" dirty="0"/>
          </a:p>
        </p:txBody>
      </p:sp>
      <p:sp>
        <p:nvSpPr>
          <p:cNvPr id="2" name="TextBox 1">
            <a:extLst>
              <a:ext uri="{FF2B5EF4-FFF2-40B4-BE49-F238E27FC236}">
                <a16:creationId xmlns:a16="http://schemas.microsoft.com/office/drawing/2014/main" id="{AA74DB8C-21B6-41AC-A141-2CD220B7576C}"/>
              </a:ext>
            </a:extLst>
          </p:cNvPr>
          <p:cNvSpPr txBox="1"/>
          <p:nvPr/>
        </p:nvSpPr>
        <p:spPr>
          <a:xfrm>
            <a:off x="703353" y="6691759"/>
            <a:ext cx="14195507"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pt-PT" sz="4000" b="1" dirty="0">
                <a:solidFill>
                  <a:srgbClr val="000000"/>
                </a:solidFill>
              </a:rPr>
              <a:t>Que outras funções podem ser alcançadas ou facilitadas pela coordenação, a partir da vossa própria experiência?</a:t>
            </a:r>
          </a:p>
          <a:p>
            <a:pPr marL="0" marR="0" indent="0" algn="l" defTabSz="584200" rtl="0" fontAlgn="auto" latinLnBrk="0" hangingPunct="0">
              <a:lnSpc>
                <a:spcPct val="100000"/>
              </a:lnSpc>
              <a:spcBef>
                <a:spcPts val="0"/>
              </a:spcBef>
              <a:spcAft>
                <a:spcPts val="0"/>
              </a:spcAft>
              <a:buClrTx/>
              <a:buSzTx/>
              <a:buFontTx/>
              <a:buNone/>
              <a:tabLst/>
            </a:pPr>
            <a:endParaRPr kumimoji="0" lang="pt-PT" sz="4000" b="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25264095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237F-32A6-4916-96FB-D16F40BA528D}"/>
              </a:ext>
            </a:extLst>
          </p:cNvPr>
          <p:cNvSpPr>
            <a:spLocks noGrp="1"/>
          </p:cNvSpPr>
          <p:nvPr>
            <p:ph type="title"/>
          </p:nvPr>
        </p:nvSpPr>
        <p:spPr/>
        <p:txBody>
          <a:bodyPr>
            <a:normAutofit/>
          </a:bodyPr>
          <a:lstStyle/>
          <a:p>
            <a:r>
              <a:rPr lang="pt-PT" noProof="0"/>
              <a:t>É hora do questionário!</a:t>
            </a:r>
            <a:endParaRPr lang="pt-PT" noProof="0" dirty="0"/>
          </a:p>
        </p:txBody>
      </p:sp>
      <p:sp>
        <p:nvSpPr>
          <p:cNvPr id="3" name="Text Placeholder 2">
            <a:extLst>
              <a:ext uri="{FF2B5EF4-FFF2-40B4-BE49-F238E27FC236}">
                <a16:creationId xmlns:a16="http://schemas.microsoft.com/office/drawing/2014/main" id="{F7507F61-4EF0-4687-B400-D619639F17C9}"/>
              </a:ext>
            </a:extLst>
          </p:cNvPr>
          <p:cNvSpPr>
            <a:spLocks noGrp="1"/>
          </p:cNvSpPr>
          <p:nvPr>
            <p:ph type="body" sz="half" idx="1"/>
          </p:nvPr>
        </p:nvSpPr>
        <p:spPr>
          <a:xfrm>
            <a:off x="1231991" y="1690198"/>
            <a:ext cx="15305586" cy="7159507"/>
          </a:xfrm>
        </p:spPr>
        <p:txBody>
          <a:bodyPr>
            <a:normAutofit lnSpcReduction="10000"/>
          </a:bodyPr>
          <a:lstStyle/>
          <a:p>
            <a:r>
              <a:rPr lang="pt-PT" noProof="0" dirty="0"/>
              <a:t>Preencham o questionário individualmente e indiquem se consideram as afirmações </a:t>
            </a:r>
            <a:r>
              <a:rPr lang="pt-PT" b="1" noProof="0" dirty="0">
                <a:solidFill>
                  <a:schemeClr val="accent2"/>
                </a:solidFill>
              </a:rPr>
              <a:t>verdadeiras</a:t>
            </a:r>
            <a:r>
              <a:rPr lang="pt-PT" noProof="0" dirty="0"/>
              <a:t> ou </a:t>
            </a:r>
            <a:r>
              <a:rPr lang="pt-PT" b="1" dirty="0">
                <a:solidFill>
                  <a:srgbClr val="FF0000"/>
                </a:solidFill>
              </a:rPr>
              <a:t>f</a:t>
            </a:r>
            <a:r>
              <a:rPr lang="pt-PT" b="1" noProof="0" dirty="0" err="1">
                <a:solidFill>
                  <a:srgbClr val="FF0000"/>
                </a:solidFill>
              </a:rPr>
              <a:t>alsas</a:t>
            </a:r>
            <a:r>
              <a:rPr lang="pt-PT" noProof="0" dirty="0"/>
              <a:t>. </a:t>
            </a:r>
          </a:p>
          <a:p>
            <a:r>
              <a:rPr lang="pt-PT" dirty="0"/>
              <a:t>Dispõem de </a:t>
            </a:r>
            <a:r>
              <a:rPr lang="pt-PT" noProof="0" dirty="0"/>
              <a:t>10 minutos para o completar.</a:t>
            </a:r>
          </a:p>
          <a:p>
            <a:r>
              <a:rPr lang="pt-PT" b="1" noProof="0" dirty="0"/>
              <a:t>Depois:</a:t>
            </a:r>
          </a:p>
          <a:p>
            <a:pPr marL="571500" indent="-571500">
              <a:buFont typeface="Arial" panose="020B0604020202020204" pitchFamily="34" charset="0"/>
              <a:buChar char="•"/>
            </a:pPr>
            <a:r>
              <a:rPr lang="pt-PT" dirty="0"/>
              <a:t>Arranjem</a:t>
            </a:r>
            <a:r>
              <a:rPr lang="pt-PT" noProof="0" dirty="0"/>
              <a:t> um parceiro e troquem os vossos questionários preenchidos.</a:t>
            </a:r>
          </a:p>
          <a:p>
            <a:pPr marL="571500" indent="-571500">
              <a:buFont typeface="Arial" panose="020B0604020202020204" pitchFamily="34" charset="0"/>
              <a:buChar char="•"/>
            </a:pPr>
            <a:r>
              <a:rPr lang="pt-PT" dirty="0"/>
              <a:t>Trabalhando em pares, leiam o compromisso 6 da Norma Humanitária Essencial nos vossos Manuais Esfera (páginas 70-73) para encontrar as respostas corretas à maioria das perguntas do questionário.</a:t>
            </a:r>
            <a:endParaRPr lang="pt-PT" noProof="0" dirty="0"/>
          </a:p>
        </p:txBody>
      </p:sp>
      <p:sp>
        <p:nvSpPr>
          <p:cNvPr id="4" name="Slide Number Placeholder 3">
            <a:extLst>
              <a:ext uri="{FF2B5EF4-FFF2-40B4-BE49-F238E27FC236}">
                <a16:creationId xmlns:a16="http://schemas.microsoft.com/office/drawing/2014/main" id="{081A040C-057E-4064-95F0-DDDE718B536A}"/>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7</a:t>
            </a:fld>
            <a:endParaRPr lang="pt-PT" dirty="0"/>
          </a:p>
        </p:txBody>
      </p:sp>
    </p:spTree>
    <p:extLst>
      <p:ext uri="{BB962C8B-B14F-4D97-AF65-F5344CB8AC3E}">
        <p14:creationId xmlns:p14="http://schemas.microsoft.com/office/powerpoint/2010/main" val="17918910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E237F-32A6-4916-96FB-D16F40BA528D}"/>
              </a:ext>
            </a:extLst>
          </p:cNvPr>
          <p:cNvSpPr>
            <a:spLocks noGrp="1"/>
          </p:cNvSpPr>
          <p:nvPr>
            <p:ph type="title"/>
          </p:nvPr>
        </p:nvSpPr>
        <p:spPr/>
        <p:txBody>
          <a:bodyPr>
            <a:normAutofit/>
          </a:bodyPr>
          <a:lstStyle/>
          <a:p>
            <a:r>
              <a:rPr lang="en-GB" noProof="0" dirty="0" err="1"/>
              <a:t>Só</a:t>
            </a:r>
            <a:r>
              <a:rPr lang="en-GB" noProof="0" dirty="0"/>
              <a:t> para </a:t>
            </a:r>
            <a:r>
              <a:rPr lang="en-GB" noProof="0" dirty="0" err="1"/>
              <a:t>ter</a:t>
            </a:r>
            <a:r>
              <a:rPr lang="en-GB" noProof="0" dirty="0"/>
              <a:t> a </a:t>
            </a:r>
            <a:r>
              <a:rPr lang="en-GB" noProof="0" dirty="0" err="1"/>
              <a:t>certeza</a:t>
            </a:r>
            <a:r>
              <a:rPr lang="en-GB" noProof="0" dirty="0"/>
              <a:t>…</a:t>
            </a:r>
          </a:p>
        </p:txBody>
      </p:sp>
      <p:sp>
        <p:nvSpPr>
          <p:cNvPr id="3" name="Text Placeholder 2">
            <a:extLst>
              <a:ext uri="{FF2B5EF4-FFF2-40B4-BE49-F238E27FC236}">
                <a16:creationId xmlns:a16="http://schemas.microsoft.com/office/drawing/2014/main" id="{F7507F61-4EF0-4687-B400-D619639F17C9}"/>
              </a:ext>
            </a:extLst>
          </p:cNvPr>
          <p:cNvSpPr>
            <a:spLocks noGrp="1"/>
          </p:cNvSpPr>
          <p:nvPr>
            <p:ph type="body" sz="half" idx="1"/>
          </p:nvPr>
        </p:nvSpPr>
        <p:spPr>
          <a:xfrm>
            <a:off x="1231991" y="1640175"/>
            <a:ext cx="13953493" cy="6729939"/>
          </a:xfrm>
        </p:spPr>
        <p:txBody>
          <a:bodyPr>
            <a:normAutofit/>
          </a:bodyPr>
          <a:lstStyle/>
          <a:p>
            <a:r>
              <a:rPr lang="pt-PT" sz="4400" noProof="0" dirty="0"/>
              <a:t>Trabalhando em conjunto, utilizem a folha de respostas para verificarem as vossas, prestando especial atenção às respostas que não se encontram diretamente no Manual da Esfera.</a:t>
            </a:r>
          </a:p>
          <a:p>
            <a:endParaRPr lang="pt-PT" sz="4400" noProof="0" dirty="0"/>
          </a:p>
          <a:p>
            <a:r>
              <a:rPr lang="pt-PT" sz="4400" b="1" noProof="0" dirty="0"/>
              <a:t>Nota:</a:t>
            </a:r>
            <a:r>
              <a:rPr lang="pt-PT" sz="4400" noProof="0" dirty="0"/>
              <a:t> Estas fontes são úteis para uma aprendizagem adicional sobre a coordenação humanitária.</a:t>
            </a:r>
          </a:p>
        </p:txBody>
      </p:sp>
      <p:sp>
        <p:nvSpPr>
          <p:cNvPr id="4" name="Slide Number Placeholder 3">
            <a:extLst>
              <a:ext uri="{FF2B5EF4-FFF2-40B4-BE49-F238E27FC236}">
                <a16:creationId xmlns:a16="http://schemas.microsoft.com/office/drawing/2014/main" id="{081A040C-057E-4064-95F0-DDDE718B536A}"/>
              </a:ext>
            </a:extLst>
          </p:cNvPr>
          <p:cNvSpPr>
            <a:spLocks noGrp="1"/>
          </p:cNvSpPr>
          <p:nvPr>
            <p:ph type="sldNum" sz="quarter" idx="2"/>
          </p:nvPr>
        </p:nvSpPr>
        <p:spPr/>
        <p:txBody>
          <a:bodyPr/>
          <a:lstStyle/>
          <a:p>
            <a:fld id="{86CB4B4D-7CA3-9044-876B-883B54F8677D}" type="slidenum">
              <a:rPr lang="en-US" smtClean="0"/>
              <a:t>8</a:t>
            </a:fld>
            <a:endParaRPr lang="en-US" dirty="0"/>
          </a:p>
        </p:txBody>
      </p:sp>
    </p:spTree>
    <p:extLst>
      <p:ext uri="{BB962C8B-B14F-4D97-AF65-F5344CB8AC3E}">
        <p14:creationId xmlns:p14="http://schemas.microsoft.com/office/powerpoint/2010/main" val="148840941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a:extLst>
              <a:ext uri="{FF2B5EF4-FFF2-40B4-BE49-F238E27FC236}">
                <a16:creationId xmlns:a16="http://schemas.microsoft.com/office/drawing/2014/main" id="{AACB3ED7-62FC-4BA3-89CD-4354B9A455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0131" y="1280891"/>
            <a:ext cx="8518459" cy="744850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normAutofit/>
          </a:bodyPr>
          <a:lstStyle/>
          <a:p>
            <a:r>
              <a:rPr lang="en-GB" dirty="0"/>
              <a:t>A </a:t>
            </a:r>
            <a:r>
              <a:rPr lang="en-GB" dirty="0" err="1"/>
              <a:t>Abordagem</a:t>
            </a:r>
            <a:r>
              <a:rPr lang="en-GB" dirty="0"/>
              <a:t> de </a:t>
            </a:r>
            <a:r>
              <a:rPr lang="en-GB" i="1" noProof="0" dirty="0"/>
              <a:t>Cluster</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580578" y="1418233"/>
            <a:ext cx="7649022" cy="7608845"/>
          </a:xfrm>
        </p:spPr>
        <p:txBody>
          <a:bodyPr>
            <a:noAutofit/>
          </a:bodyPr>
          <a:lstStyle/>
          <a:p>
            <a:r>
              <a:rPr lang="pt-PT" sz="3800" noProof="0" dirty="0"/>
              <a:t>Os “clusters” são grupos de organizações humanitárias, tanto da ONU como de outras organizações, que atuam em cada um dos principais setores da ação humanitária, por exemplo, água, saúde e logística.</a:t>
            </a:r>
          </a:p>
          <a:p>
            <a:r>
              <a:rPr lang="pt-PT" sz="3800" noProof="0" dirty="0"/>
              <a:t>São designados pelo Comité Permanente Interagências (</a:t>
            </a:r>
            <a:r>
              <a:rPr lang="pt-PT" sz="3800" noProof="0" dirty="0" err="1"/>
              <a:t>IASC</a:t>
            </a:r>
            <a:r>
              <a:rPr lang="pt-PT" sz="3800" noProof="0" dirty="0"/>
              <a:t>) e têm claras responsabilidades predefinidas de coordenação.</a:t>
            </a:r>
            <a:endParaRPr lang="en-GB" sz="3800" noProof="0" dirty="0"/>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9</a:t>
            </a:fld>
            <a:endParaRPr lang="en-US" dirty="0"/>
          </a:p>
        </p:txBody>
      </p:sp>
    </p:spTree>
    <p:extLst>
      <p:ext uri="{BB962C8B-B14F-4D97-AF65-F5344CB8AC3E}">
        <p14:creationId xmlns:p14="http://schemas.microsoft.com/office/powerpoint/2010/main" val="2086916209"/>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F0148E9-DB27-4267-876E-0CF373E31525}">
  <ds:schemaRefs>
    <ds:schemaRef ds:uri="http://schemas.microsoft.com/office/2006/documentManagement/types"/>
    <ds:schemaRef ds:uri="http://purl.org/dc/elements/1.1/"/>
    <ds:schemaRef ds:uri="http://schemas.microsoft.com/office/infopath/2007/PartnerControls"/>
    <ds:schemaRef ds:uri="http://www.w3.org/XML/1998/namespace"/>
    <ds:schemaRef ds:uri="http://schemas.openxmlformats.org/package/2006/metadata/core-properties"/>
    <ds:schemaRef ds:uri="http://purl.org/dc/terms/"/>
    <ds:schemaRef ds:uri="1355b3f0-e072-4ae3-b261-722c43fa6e26"/>
    <ds:schemaRef ds:uri="9051fefc-2ea4-4620-a82b-61f19e316bb6"/>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0585453D-C3B1-45BB-B881-3867BFFBCE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3A7DB2-AB27-407C-9D12-7242C78631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2997</TotalTime>
  <Words>2401</Words>
  <Application>Microsoft Office PowerPoint</Application>
  <PresentationFormat>Custom</PresentationFormat>
  <Paragraphs>147</Paragraphs>
  <Slides>14</Slides>
  <Notes>14</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Helvetica Neue</vt:lpstr>
      <vt:lpstr>Lato</vt:lpstr>
      <vt:lpstr>Lato Heavy</vt:lpstr>
      <vt:lpstr>Open Sans</vt:lpstr>
      <vt:lpstr>Open Sans Bold</vt:lpstr>
      <vt:lpstr>Open Sans Light</vt:lpstr>
      <vt:lpstr>Open Sans Regular</vt:lpstr>
      <vt:lpstr>White</vt:lpstr>
      <vt:lpstr>A ESFERA E A COORDENAÇÃO</vt:lpstr>
      <vt:lpstr>PowerPoint Presentation</vt:lpstr>
      <vt:lpstr>Exercício da vara mágica</vt:lpstr>
      <vt:lpstr>Como é que correu?</vt:lpstr>
      <vt:lpstr>Porque é que coordenamos?</vt:lpstr>
      <vt:lpstr>Coordenação humanitária</vt:lpstr>
      <vt:lpstr>É hora do questionário!</vt:lpstr>
      <vt:lpstr>Só para ter a certeza…</vt:lpstr>
      <vt:lpstr>A Abordagem de Cluster</vt:lpstr>
      <vt:lpstr>Modelo de coordenação de refugiados para emergências*</vt:lpstr>
      <vt:lpstr>A coordenação em ação</vt:lpstr>
      <vt:lpstr>Mensagens-chave</vt:lpstr>
      <vt:lpstr>Lembrem-se do velho provérbio africano…</vt:lpstr>
      <vt:lpstr>PowerPoint Presentation</vt:lpstr>
    </vt:vector>
  </TitlesOfParts>
  <Manager>LM</Manager>
  <Company>SPHERE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STP16 Sphere and Coordination</dc:title>
  <dc:subject>tradução de en-pt</dc:subject>
  <dc:creator>DeVon Solomon;Luísa Merki</dc:creator>
  <cp:keywords>2021107</cp:keywords>
  <cp:lastModifiedBy>Luisa</cp:lastModifiedBy>
  <cp:revision>121</cp:revision>
  <dcterms:created xsi:type="dcterms:W3CDTF">2018-12-14T22:00:46Z</dcterms:created>
  <dcterms:modified xsi:type="dcterms:W3CDTF">2021-07-13T10:19:46Z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y fmtid="{D5CDD505-2E9C-101B-9397-08002B2CF9AE}" pid="3" name="Order">
    <vt:r8>6889200</vt:r8>
  </property>
</Properties>
</file>